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104"/>
  </p:notesMasterIdLst>
  <p:sldIdLst>
    <p:sldId id="256" r:id="rId2"/>
    <p:sldId id="434" r:id="rId3"/>
    <p:sldId id="435" r:id="rId4"/>
    <p:sldId id="258" r:id="rId5"/>
    <p:sldId id="259" r:id="rId6"/>
    <p:sldId id="264" r:id="rId7"/>
    <p:sldId id="351" r:id="rId8"/>
    <p:sldId id="267" r:id="rId9"/>
    <p:sldId id="376" r:id="rId10"/>
    <p:sldId id="387" r:id="rId11"/>
    <p:sldId id="354" r:id="rId12"/>
    <p:sldId id="269" r:id="rId13"/>
    <p:sldId id="373" r:id="rId14"/>
    <p:sldId id="380" r:id="rId15"/>
    <p:sldId id="388" r:id="rId16"/>
    <p:sldId id="353" r:id="rId17"/>
    <p:sldId id="372" r:id="rId18"/>
    <p:sldId id="374" r:id="rId19"/>
    <p:sldId id="355" r:id="rId20"/>
    <p:sldId id="263" r:id="rId21"/>
    <p:sldId id="381" r:id="rId22"/>
    <p:sldId id="436" r:id="rId23"/>
    <p:sldId id="389" r:id="rId24"/>
    <p:sldId id="392" r:id="rId25"/>
    <p:sldId id="391" r:id="rId26"/>
    <p:sldId id="390" r:id="rId27"/>
    <p:sldId id="393" r:id="rId28"/>
    <p:sldId id="394" r:id="rId29"/>
    <p:sldId id="382" r:id="rId30"/>
    <p:sldId id="404" r:id="rId31"/>
    <p:sldId id="399" r:id="rId32"/>
    <p:sldId id="396" r:id="rId33"/>
    <p:sldId id="402" r:id="rId34"/>
    <p:sldId id="401" r:id="rId35"/>
    <p:sldId id="400" r:id="rId36"/>
    <p:sldId id="403" r:id="rId37"/>
    <p:sldId id="395" r:id="rId38"/>
    <p:sldId id="405" r:id="rId39"/>
    <p:sldId id="385" r:id="rId40"/>
    <p:sldId id="411" r:id="rId41"/>
    <p:sldId id="412" r:id="rId42"/>
    <p:sldId id="413" r:id="rId43"/>
    <p:sldId id="414" r:id="rId44"/>
    <p:sldId id="415" r:id="rId45"/>
    <p:sldId id="416" r:id="rId46"/>
    <p:sldId id="383" r:id="rId47"/>
    <p:sldId id="417" r:id="rId48"/>
    <p:sldId id="418" r:id="rId49"/>
    <p:sldId id="419" r:id="rId50"/>
    <p:sldId id="420" r:id="rId51"/>
    <p:sldId id="421" r:id="rId52"/>
    <p:sldId id="422" r:id="rId53"/>
    <p:sldId id="423" r:id="rId54"/>
    <p:sldId id="406" r:id="rId55"/>
    <p:sldId id="386" r:id="rId56"/>
    <p:sldId id="427" r:id="rId57"/>
    <p:sldId id="428" r:id="rId58"/>
    <p:sldId id="429" r:id="rId59"/>
    <p:sldId id="430" r:id="rId60"/>
    <p:sldId id="431" r:id="rId61"/>
    <p:sldId id="432" r:id="rId62"/>
    <p:sldId id="384" r:id="rId63"/>
    <p:sldId id="424" r:id="rId64"/>
    <p:sldId id="425" r:id="rId65"/>
    <p:sldId id="426" r:id="rId66"/>
    <p:sldId id="433" r:id="rId67"/>
    <p:sldId id="437" r:id="rId68"/>
    <p:sldId id="438" r:id="rId69"/>
    <p:sldId id="439" r:id="rId70"/>
    <p:sldId id="440" r:id="rId71"/>
    <p:sldId id="333" r:id="rId72"/>
    <p:sldId id="326" r:id="rId73"/>
    <p:sldId id="327" r:id="rId74"/>
    <p:sldId id="328" r:id="rId75"/>
    <p:sldId id="329" r:id="rId76"/>
    <p:sldId id="330" r:id="rId77"/>
    <p:sldId id="331" r:id="rId78"/>
    <p:sldId id="375" r:id="rId79"/>
    <p:sldId id="332" r:id="rId80"/>
    <p:sldId id="334" r:id="rId81"/>
    <p:sldId id="369" r:id="rId82"/>
    <p:sldId id="349" r:id="rId83"/>
    <p:sldId id="346" r:id="rId84"/>
    <p:sldId id="348" r:id="rId85"/>
    <p:sldId id="370" r:id="rId86"/>
    <p:sldId id="379" r:id="rId87"/>
    <p:sldId id="364" r:id="rId88"/>
    <p:sldId id="356" r:id="rId89"/>
    <p:sldId id="357" r:id="rId90"/>
    <p:sldId id="358" r:id="rId91"/>
    <p:sldId id="365" r:id="rId92"/>
    <p:sldId id="359" r:id="rId93"/>
    <p:sldId id="360" r:id="rId94"/>
    <p:sldId id="361" r:id="rId95"/>
    <p:sldId id="362" r:id="rId96"/>
    <p:sldId id="363" r:id="rId97"/>
    <p:sldId id="366" r:id="rId98"/>
    <p:sldId id="339" r:id="rId99"/>
    <p:sldId id="367" r:id="rId100"/>
    <p:sldId id="341" r:id="rId101"/>
    <p:sldId id="335" r:id="rId102"/>
    <p:sldId id="343" r:id="rId103"/>
  </p:sldIdLst>
  <p:sldSz cx="9144000" cy="6858000" type="screen4x3"/>
  <p:notesSz cx="6924675" cy="92106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99"/>
    <a:srgbClr val="008A3E"/>
    <a:srgbClr val="0066FF"/>
    <a:srgbClr val="FF3300"/>
    <a:srgbClr val="9900CC"/>
    <a:srgbClr val="33CC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13" autoAdjust="0"/>
    <p:restoredTop sz="92230" autoAdjust="0"/>
  </p:normalViewPr>
  <p:slideViewPr>
    <p:cSldViewPr snapToGrid="0">
      <p:cViewPr varScale="1">
        <p:scale>
          <a:sx n="82" d="100"/>
          <a:sy n="82" d="100"/>
        </p:scale>
        <p:origin x="1714" y="7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13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00693" cy="460534"/>
          </a:xfrm>
          <a:prstGeom prst="rect">
            <a:avLst/>
          </a:prstGeom>
          <a:noFill/>
          <a:ln w="9525">
            <a:noFill/>
            <a:miter lim="800000"/>
            <a:headEnd/>
            <a:tailEnd/>
          </a:ln>
          <a:effectLst/>
        </p:spPr>
        <p:txBody>
          <a:bodyPr vert="horz" wrap="square" lIns="92194" tIns="46097" rIns="92194" bIns="46097"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47107" name="Rectangle 3"/>
          <p:cNvSpPr>
            <a:spLocks noGrp="1" noChangeArrowheads="1"/>
          </p:cNvSpPr>
          <p:nvPr>
            <p:ph type="dt" idx="1"/>
          </p:nvPr>
        </p:nvSpPr>
        <p:spPr bwMode="auto">
          <a:xfrm>
            <a:off x="3923982" y="0"/>
            <a:ext cx="3000693" cy="460534"/>
          </a:xfrm>
          <a:prstGeom prst="rect">
            <a:avLst/>
          </a:prstGeom>
          <a:noFill/>
          <a:ln w="9525">
            <a:noFill/>
            <a:miter lim="800000"/>
            <a:headEnd/>
            <a:tailEnd/>
          </a:ln>
          <a:effectLst/>
        </p:spPr>
        <p:txBody>
          <a:bodyPr vert="horz" wrap="square" lIns="92194" tIns="46097" rIns="92194" bIns="46097"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58875" y="690563"/>
            <a:ext cx="4606925" cy="345440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923290" y="4375071"/>
            <a:ext cx="5078095" cy="4144804"/>
          </a:xfrm>
          <a:prstGeom prst="rect">
            <a:avLst/>
          </a:prstGeom>
          <a:noFill/>
          <a:ln w="9525">
            <a:noFill/>
            <a:miter lim="800000"/>
            <a:headEnd/>
            <a:tailEnd/>
          </a:ln>
          <a:effectLst/>
        </p:spPr>
        <p:txBody>
          <a:bodyPr vert="horz" wrap="square" lIns="92194" tIns="46097" rIns="92194" bIns="460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0" y="8750141"/>
            <a:ext cx="3000693" cy="460534"/>
          </a:xfrm>
          <a:prstGeom prst="rect">
            <a:avLst/>
          </a:prstGeom>
          <a:noFill/>
          <a:ln w="9525">
            <a:noFill/>
            <a:miter lim="800000"/>
            <a:headEnd/>
            <a:tailEnd/>
          </a:ln>
          <a:effectLst/>
        </p:spPr>
        <p:txBody>
          <a:bodyPr vert="horz" wrap="square" lIns="92194" tIns="46097" rIns="92194" bIns="46097"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47111" name="Rectangle 7"/>
          <p:cNvSpPr>
            <a:spLocks noGrp="1" noChangeArrowheads="1"/>
          </p:cNvSpPr>
          <p:nvPr>
            <p:ph type="sldNum" sz="quarter" idx="5"/>
          </p:nvPr>
        </p:nvSpPr>
        <p:spPr bwMode="auto">
          <a:xfrm>
            <a:off x="3923982" y="8750141"/>
            <a:ext cx="3000693" cy="460534"/>
          </a:xfrm>
          <a:prstGeom prst="rect">
            <a:avLst/>
          </a:prstGeom>
          <a:noFill/>
          <a:ln w="9525">
            <a:noFill/>
            <a:miter lim="800000"/>
            <a:headEnd/>
            <a:tailEnd/>
          </a:ln>
          <a:effectLst/>
        </p:spPr>
        <p:txBody>
          <a:bodyPr vert="horz" wrap="square" lIns="92194" tIns="46097" rIns="92194" bIns="46097" numCol="1" anchor="b" anchorCtr="0" compatLnSpc="1">
            <a:prstTxWarp prst="textNoShape">
              <a:avLst/>
            </a:prstTxWarp>
          </a:bodyPr>
          <a:lstStyle>
            <a:lvl1pPr algn="r" eaLnBrk="1" hangingPunct="1">
              <a:defRPr sz="1200">
                <a:latin typeface="Times New Roman" pitchFamily="18" charset="0"/>
              </a:defRPr>
            </a:lvl1pPr>
          </a:lstStyle>
          <a:p>
            <a:pPr>
              <a:defRPr/>
            </a:pPr>
            <a:fld id="{01D35269-722A-4273-AA54-B34388CB259E}" type="slidenum">
              <a:rPr lang="en-US"/>
              <a:pPr>
                <a:defRPr/>
              </a:pPr>
              <a:t>‹#›</a:t>
            </a:fld>
            <a:endParaRPr lang="en-US"/>
          </a:p>
        </p:txBody>
      </p:sp>
    </p:spTree>
    <p:extLst>
      <p:ext uri="{BB962C8B-B14F-4D97-AF65-F5344CB8AC3E}">
        <p14:creationId xmlns:p14="http://schemas.microsoft.com/office/powerpoint/2010/main" val="2725071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a:p>
        </p:txBody>
      </p:sp>
      <p:sp>
        <p:nvSpPr>
          <p:cNvPr id="59396" name="Slide Number Placeholder 3"/>
          <p:cNvSpPr>
            <a:spLocks noGrp="1"/>
          </p:cNvSpPr>
          <p:nvPr>
            <p:ph type="sldNum" sz="quarter" idx="5"/>
          </p:nvPr>
        </p:nvSpPr>
        <p:spPr>
          <a:noFill/>
        </p:spPr>
        <p:txBody>
          <a:bodyPr/>
          <a:lstStyle/>
          <a:p>
            <a:fld id="{12A7624A-A074-4AB9-8570-E11FD18B422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a:p>
        </p:txBody>
      </p:sp>
      <p:sp>
        <p:nvSpPr>
          <p:cNvPr id="73732" name="Slide Number Placeholder 3"/>
          <p:cNvSpPr>
            <a:spLocks noGrp="1"/>
          </p:cNvSpPr>
          <p:nvPr>
            <p:ph type="sldNum" sz="quarter" idx="5"/>
          </p:nvPr>
        </p:nvSpPr>
        <p:spPr>
          <a:noFill/>
        </p:spPr>
        <p:txBody>
          <a:bodyPr/>
          <a:lstStyle/>
          <a:p>
            <a:fld id="{2175CBB2-0639-4BC0-8A82-1E3C4DAA3399}"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a:p>
        </p:txBody>
      </p:sp>
      <p:sp>
        <p:nvSpPr>
          <p:cNvPr id="74756" name="Slide Number Placeholder 3"/>
          <p:cNvSpPr>
            <a:spLocks noGrp="1"/>
          </p:cNvSpPr>
          <p:nvPr>
            <p:ph type="sldNum" sz="quarter" idx="5"/>
          </p:nvPr>
        </p:nvSpPr>
        <p:spPr>
          <a:noFill/>
        </p:spPr>
        <p:txBody>
          <a:bodyPr/>
          <a:lstStyle/>
          <a:p>
            <a:fld id="{4D9C7C69-9E8B-485C-A200-9AAA1502C0DE}"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B786AA8C-02F2-4001-9A5B-A3048262FDD9}"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a:p>
        </p:txBody>
      </p:sp>
      <p:sp>
        <p:nvSpPr>
          <p:cNvPr id="77828" name="Slide Number Placeholder 3"/>
          <p:cNvSpPr>
            <a:spLocks noGrp="1"/>
          </p:cNvSpPr>
          <p:nvPr>
            <p:ph type="sldNum" sz="quarter" idx="5"/>
          </p:nvPr>
        </p:nvSpPr>
        <p:spPr>
          <a:noFill/>
        </p:spPr>
        <p:txBody>
          <a:bodyPr/>
          <a:lstStyle/>
          <a:p>
            <a:fld id="{79E4D620-6E8A-44EB-ABEF-F410122548C9}"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a:p>
        </p:txBody>
      </p:sp>
      <p:sp>
        <p:nvSpPr>
          <p:cNvPr id="78852" name="Slide Number Placeholder 3"/>
          <p:cNvSpPr>
            <a:spLocks noGrp="1"/>
          </p:cNvSpPr>
          <p:nvPr>
            <p:ph type="sldNum" sz="quarter" idx="5"/>
          </p:nvPr>
        </p:nvSpPr>
        <p:spPr>
          <a:noFill/>
        </p:spPr>
        <p:txBody>
          <a:bodyPr/>
          <a:lstStyle/>
          <a:p>
            <a:fld id="{3CC375B3-4264-4B64-84AB-FA9D148A9912}"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a:p>
        </p:txBody>
      </p:sp>
      <p:sp>
        <p:nvSpPr>
          <p:cNvPr id="79876" name="Slide Number Placeholder 3"/>
          <p:cNvSpPr>
            <a:spLocks noGrp="1"/>
          </p:cNvSpPr>
          <p:nvPr>
            <p:ph type="sldNum" sz="quarter" idx="5"/>
          </p:nvPr>
        </p:nvSpPr>
        <p:spPr>
          <a:noFill/>
        </p:spPr>
        <p:txBody>
          <a:bodyPr/>
          <a:lstStyle/>
          <a:p>
            <a:fld id="{3974C87A-1991-4D0E-8371-A8A69B79CB1B}"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p>
        </p:txBody>
      </p:sp>
      <p:sp>
        <p:nvSpPr>
          <p:cNvPr id="80900" name="Slide Number Placeholder 3"/>
          <p:cNvSpPr>
            <a:spLocks noGrp="1"/>
          </p:cNvSpPr>
          <p:nvPr>
            <p:ph type="sldNum" sz="quarter" idx="5"/>
          </p:nvPr>
        </p:nvSpPr>
        <p:spPr>
          <a:noFill/>
        </p:spPr>
        <p:txBody>
          <a:bodyPr/>
          <a:lstStyle/>
          <a:p>
            <a:fld id="{CC993BCF-8B05-4404-B01C-F17124C58988}" type="slidenum">
              <a:rPr lang="en-US" smtClean="0"/>
              <a:pPr/>
              <a:t>71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p>
        </p:txBody>
      </p:sp>
      <p:sp>
        <p:nvSpPr>
          <p:cNvPr id="81924" name="Slide Number Placeholder 3"/>
          <p:cNvSpPr>
            <a:spLocks noGrp="1"/>
          </p:cNvSpPr>
          <p:nvPr>
            <p:ph type="sldNum" sz="quarter" idx="5"/>
          </p:nvPr>
        </p:nvSpPr>
        <p:spPr>
          <a:noFill/>
        </p:spPr>
        <p:txBody>
          <a:bodyPr/>
          <a:lstStyle/>
          <a:p>
            <a:fld id="{8EAEF7B1-5059-4B41-A6B7-597FB93153A6}" type="slidenum">
              <a:rPr lang="en-US" smtClean="0"/>
              <a:pPr/>
              <a:t>72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a:p>
        </p:txBody>
      </p:sp>
      <p:sp>
        <p:nvSpPr>
          <p:cNvPr id="82948" name="Slide Number Placeholder 3"/>
          <p:cNvSpPr>
            <a:spLocks noGrp="1"/>
          </p:cNvSpPr>
          <p:nvPr>
            <p:ph type="sldNum" sz="quarter" idx="5"/>
          </p:nvPr>
        </p:nvSpPr>
        <p:spPr>
          <a:noFill/>
        </p:spPr>
        <p:txBody>
          <a:bodyPr/>
          <a:lstStyle/>
          <a:p>
            <a:fld id="{A763C8A5-B313-45FC-B7B2-751CA2E7DA33}" type="slidenum">
              <a:rPr lang="en-US" smtClean="0"/>
              <a:pPr/>
              <a:t>73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a:p>
        </p:txBody>
      </p:sp>
      <p:sp>
        <p:nvSpPr>
          <p:cNvPr id="83972" name="Slide Number Placeholder 3"/>
          <p:cNvSpPr>
            <a:spLocks noGrp="1"/>
          </p:cNvSpPr>
          <p:nvPr>
            <p:ph type="sldNum" sz="quarter" idx="5"/>
          </p:nvPr>
        </p:nvSpPr>
        <p:spPr>
          <a:noFill/>
        </p:spPr>
        <p:txBody>
          <a:bodyPr/>
          <a:lstStyle/>
          <a:p>
            <a:fld id="{CEB548E5-F2D9-493D-9891-F3478DBDDEED}" type="slidenum">
              <a:rPr lang="en-US" smtClean="0"/>
              <a:pPr/>
              <a:t>74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a:noFill/>
        </p:spPr>
        <p:txBody>
          <a:bodyPr/>
          <a:lstStyle/>
          <a:p>
            <a:fld id="{47193756-3DA3-4F63-B5C0-B07A5A560292}"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a:p>
        </p:txBody>
      </p:sp>
      <p:sp>
        <p:nvSpPr>
          <p:cNvPr id="84996" name="Slide Number Placeholder 3"/>
          <p:cNvSpPr>
            <a:spLocks noGrp="1"/>
          </p:cNvSpPr>
          <p:nvPr>
            <p:ph type="sldNum" sz="quarter" idx="5"/>
          </p:nvPr>
        </p:nvSpPr>
        <p:spPr>
          <a:noFill/>
        </p:spPr>
        <p:txBody>
          <a:bodyPr/>
          <a:lstStyle/>
          <a:p>
            <a:fld id="{EE843BEB-C929-4F75-9D41-7B868E220B97}" type="slidenum">
              <a:rPr lang="en-US" smtClean="0"/>
              <a:pPr/>
              <a:t>75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a:p>
        </p:txBody>
      </p:sp>
      <p:sp>
        <p:nvSpPr>
          <p:cNvPr id="86020" name="Slide Number Placeholder 3"/>
          <p:cNvSpPr>
            <a:spLocks noGrp="1"/>
          </p:cNvSpPr>
          <p:nvPr>
            <p:ph type="sldNum" sz="quarter" idx="5"/>
          </p:nvPr>
        </p:nvSpPr>
        <p:spPr>
          <a:noFill/>
        </p:spPr>
        <p:txBody>
          <a:bodyPr/>
          <a:lstStyle/>
          <a:p>
            <a:fld id="{FDA3D353-6636-4A4F-A1F9-208500BBB8EF}" type="slidenum">
              <a:rPr lang="en-US" smtClean="0"/>
              <a:pPr/>
              <a:t>76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a:p>
        </p:txBody>
      </p:sp>
      <p:sp>
        <p:nvSpPr>
          <p:cNvPr id="87044" name="Slide Number Placeholder 3"/>
          <p:cNvSpPr>
            <a:spLocks noGrp="1"/>
          </p:cNvSpPr>
          <p:nvPr>
            <p:ph type="sldNum" sz="quarter" idx="5"/>
          </p:nvPr>
        </p:nvSpPr>
        <p:spPr>
          <a:noFill/>
        </p:spPr>
        <p:txBody>
          <a:bodyPr/>
          <a:lstStyle/>
          <a:p>
            <a:fld id="{81892D15-A446-4222-9A20-AA4BA8BD8637}" type="slidenum">
              <a:rPr lang="en-US" smtClean="0"/>
              <a:pPr/>
              <a:t>77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a:p>
        </p:txBody>
      </p:sp>
      <p:sp>
        <p:nvSpPr>
          <p:cNvPr id="88068" name="Slide Number Placeholder 3"/>
          <p:cNvSpPr>
            <a:spLocks noGrp="1"/>
          </p:cNvSpPr>
          <p:nvPr>
            <p:ph type="sldNum" sz="quarter" idx="5"/>
          </p:nvPr>
        </p:nvSpPr>
        <p:spPr>
          <a:noFill/>
        </p:spPr>
        <p:txBody>
          <a:bodyPr/>
          <a:lstStyle/>
          <a:p>
            <a:fld id="{2BCF87BC-312B-44FE-88CB-67329D90484B}" type="slidenum">
              <a:rPr lang="en-US" smtClean="0"/>
              <a:pPr/>
              <a:t>78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a:p>
        </p:txBody>
      </p:sp>
      <p:sp>
        <p:nvSpPr>
          <p:cNvPr id="89092" name="Slide Number Placeholder 3"/>
          <p:cNvSpPr>
            <a:spLocks noGrp="1"/>
          </p:cNvSpPr>
          <p:nvPr>
            <p:ph type="sldNum" sz="quarter" idx="5"/>
          </p:nvPr>
        </p:nvSpPr>
        <p:spPr>
          <a:noFill/>
        </p:spPr>
        <p:txBody>
          <a:bodyPr/>
          <a:lstStyle/>
          <a:p>
            <a:fld id="{DA466BF3-9CD8-465A-88EF-8129C3C866C4}" type="slidenum">
              <a:rPr lang="en-US" smtClean="0"/>
              <a:pPr/>
              <a:t>81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a:p>
        </p:txBody>
      </p:sp>
      <p:sp>
        <p:nvSpPr>
          <p:cNvPr id="90116" name="Slide Number Placeholder 3"/>
          <p:cNvSpPr>
            <a:spLocks noGrp="1"/>
          </p:cNvSpPr>
          <p:nvPr>
            <p:ph type="sldNum" sz="quarter" idx="5"/>
          </p:nvPr>
        </p:nvSpPr>
        <p:spPr>
          <a:noFill/>
        </p:spPr>
        <p:txBody>
          <a:bodyPr/>
          <a:lstStyle/>
          <a:p>
            <a:fld id="{22DF0214-836F-4425-B846-0B812AB83FD1}" type="slidenum">
              <a:rPr lang="en-US" smtClean="0"/>
              <a:pPr/>
              <a:t>82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a:p>
        </p:txBody>
      </p:sp>
      <p:sp>
        <p:nvSpPr>
          <p:cNvPr id="91140" name="Slide Number Placeholder 3"/>
          <p:cNvSpPr>
            <a:spLocks noGrp="1"/>
          </p:cNvSpPr>
          <p:nvPr>
            <p:ph type="sldNum" sz="quarter" idx="5"/>
          </p:nvPr>
        </p:nvSpPr>
        <p:spPr>
          <a:noFill/>
        </p:spPr>
        <p:txBody>
          <a:bodyPr/>
          <a:lstStyle/>
          <a:p>
            <a:fld id="{36614A73-0C2B-4BDC-95B6-0F4249A2B3CA}" type="slidenum">
              <a:rPr lang="en-US" smtClean="0"/>
              <a:pPr/>
              <a:t>85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5"/>
          </p:nvPr>
        </p:nvSpPr>
        <p:spPr>
          <a:noFill/>
        </p:spPr>
        <p:txBody>
          <a:bodyPr/>
          <a:lstStyle/>
          <a:p>
            <a:fld id="{C903062F-DD1D-4D1E-8453-2394265672F8}" type="slidenum">
              <a:rPr lang="en-US" altLang="en-US" smtClean="0"/>
              <a:pPr/>
              <a:t>86</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marL="230484" indent="-230484">
              <a:buFontTx/>
              <a:buAutoNum type="arabicPeriod"/>
            </a:pPr>
            <a:r>
              <a:rPr lang="en-US" sz="1100" dirty="0"/>
              <a:t>Pressing each speaker symbol will play the sound heard from the radio</a:t>
            </a:r>
          </a:p>
          <a:p>
            <a:pPr marL="230484" indent="-230484">
              <a:buFontTx/>
              <a:buAutoNum type="arabicPeriod"/>
            </a:pPr>
            <a:r>
              <a:rPr lang="en-US" sz="1100" dirty="0"/>
              <a:t>Not all sounds can be demonstrated live, for example </a:t>
            </a:r>
            <a:r>
              <a:rPr lang="en-US" sz="1100" dirty="0" err="1"/>
              <a:t>Failsoft</a:t>
            </a:r>
            <a:r>
              <a:rPr lang="en-US" sz="1100" dirty="0"/>
              <a:t> or system busy.</a:t>
            </a:r>
          </a:p>
          <a:p>
            <a:pPr marL="230484" indent="-230484"/>
            <a:endParaRPr lang="en-US" sz="11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a:p>
        </p:txBody>
      </p:sp>
      <p:sp>
        <p:nvSpPr>
          <p:cNvPr id="93188" name="Slide Number Placeholder 3"/>
          <p:cNvSpPr>
            <a:spLocks noGrp="1"/>
          </p:cNvSpPr>
          <p:nvPr>
            <p:ph type="sldNum" sz="quarter" idx="5"/>
          </p:nvPr>
        </p:nvSpPr>
        <p:spPr>
          <a:noFill/>
        </p:spPr>
        <p:txBody>
          <a:bodyPr/>
          <a:lstStyle/>
          <a:p>
            <a:fld id="{50B7871C-1E7C-49E6-B819-776BBDF4C727}" type="slidenum">
              <a:rPr lang="en-US" smtClean="0"/>
              <a:pPr/>
              <a:t>87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a:p>
        </p:txBody>
      </p:sp>
      <p:sp>
        <p:nvSpPr>
          <p:cNvPr id="94212" name="Slide Number Placeholder 3"/>
          <p:cNvSpPr>
            <a:spLocks noGrp="1"/>
          </p:cNvSpPr>
          <p:nvPr>
            <p:ph type="sldNum" sz="quarter" idx="5"/>
          </p:nvPr>
        </p:nvSpPr>
        <p:spPr>
          <a:noFill/>
        </p:spPr>
        <p:txBody>
          <a:bodyPr/>
          <a:lstStyle/>
          <a:p>
            <a:fld id="{F05006B1-23CC-40CB-9397-FB71B9DEC3BC}" type="slidenum">
              <a:rPr lang="en-US" smtClean="0"/>
              <a:pPr/>
              <a:t>88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p>
        </p:txBody>
      </p:sp>
      <p:sp>
        <p:nvSpPr>
          <p:cNvPr id="62468" name="Slide Number Placeholder 3"/>
          <p:cNvSpPr>
            <a:spLocks noGrp="1"/>
          </p:cNvSpPr>
          <p:nvPr>
            <p:ph type="sldNum" sz="quarter" idx="5"/>
          </p:nvPr>
        </p:nvSpPr>
        <p:spPr>
          <a:noFill/>
        </p:spPr>
        <p:txBody>
          <a:bodyPr/>
          <a:lstStyle/>
          <a:p>
            <a:fld id="{E9C9D515-C1D3-4E07-B53A-F08297EF9682}"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a:p>
        </p:txBody>
      </p:sp>
      <p:sp>
        <p:nvSpPr>
          <p:cNvPr id="95236" name="Slide Number Placeholder 3"/>
          <p:cNvSpPr>
            <a:spLocks noGrp="1"/>
          </p:cNvSpPr>
          <p:nvPr>
            <p:ph type="sldNum" sz="quarter" idx="5"/>
          </p:nvPr>
        </p:nvSpPr>
        <p:spPr>
          <a:noFill/>
        </p:spPr>
        <p:txBody>
          <a:bodyPr/>
          <a:lstStyle/>
          <a:p>
            <a:fld id="{877A84B9-DCBE-4B38-AFA6-7B44E5606FF4}" type="slidenum">
              <a:rPr lang="en-US" smtClean="0"/>
              <a:pPr/>
              <a:t>89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a:p>
        </p:txBody>
      </p:sp>
      <p:sp>
        <p:nvSpPr>
          <p:cNvPr id="96260" name="Slide Number Placeholder 3"/>
          <p:cNvSpPr>
            <a:spLocks noGrp="1"/>
          </p:cNvSpPr>
          <p:nvPr>
            <p:ph type="sldNum" sz="quarter" idx="5"/>
          </p:nvPr>
        </p:nvSpPr>
        <p:spPr>
          <a:noFill/>
        </p:spPr>
        <p:txBody>
          <a:bodyPr/>
          <a:lstStyle/>
          <a:p>
            <a:fld id="{B05D63B2-8125-4F65-BFBB-3F9D53180D1E}" type="slidenum">
              <a:rPr lang="en-US" smtClean="0"/>
              <a:pPr/>
              <a:t>90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a:p>
        </p:txBody>
      </p:sp>
      <p:sp>
        <p:nvSpPr>
          <p:cNvPr id="97284" name="Slide Number Placeholder 3"/>
          <p:cNvSpPr>
            <a:spLocks noGrp="1"/>
          </p:cNvSpPr>
          <p:nvPr>
            <p:ph type="sldNum" sz="quarter" idx="5"/>
          </p:nvPr>
        </p:nvSpPr>
        <p:spPr>
          <a:noFill/>
        </p:spPr>
        <p:txBody>
          <a:bodyPr/>
          <a:lstStyle/>
          <a:p>
            <a:fld id="{754CB6C1-ADC1-46F3-AAC0-F226BDF3A894}" type="slidenum">
              <a:rPr lang="en-US" smtClean="0"/>
              <a:pPr/>
              <a:t>91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a:p>
        </p:txBody>
      </p:sp>
      <p:sp>
        <p:nvSpPr>
          <p:cNvPr id="98308" name="Slide Number Placeholder 3"/>
          <p:cNvSpPr>
            <a:spLocks noGrp="1"/>
          </p:cNvSpPr>
          <p:nvPr>
            <p:ph type="sldNum" sz="quarter" idx="5"/>
          </p:nvPr>
        </p:nvSpPr>
        <p:spPr>
          <a:noFill/>
        </p:spPr>
        <p:txBody>
          <a:bodyPr/>
          <a:lstStyle/>
          <a:p>
            <a:fld id="{0430B5F2-349F-4D5E-9064-C5FCEF599A59}" type="slidenum">
              <a:rPr lang="en-US" smtClean="0"/>
              <a:pPr/>
              <a:t>92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a:p>
        </p:txBody>
      </p:sp>
      <p:sp>
        <p:nvSpPr>
          <p:cNvPr id="99332" name="Slide Number Placeholder 3"/>
          <p:cNvSpPr>
            <a:spLocks noGrp="1"/>
          </p:cNvSpPr>
          <p:nvPr>
            <p:ph type="sldNum" sz="quarter" idx="5"/>
          </p:nvPr>
        </p:nvSpPr>
        <p:spPr>
          <a:noFill/>
        </p:spPr>
        <p:txBody>
          <a:bodyPr/>
          <a:lstStyle/>
          <a:p>
            <a:fld id="{A70FB998-D238-497E-B7DD-82BF87033A90}" type="slidenum">
              <a:rPr lang="en-US" smtClean="0"/>
              <a:pPr/>
              <a:t>93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a:p>
        </p:txBody>
      </p:sp>
      <p:sp>
        <p:nvSpPr>
          <p:cNvPr id="100356" name="Slide Number Placeholder 3"/>
          <p:cNvSpPr>
            <a:spLocks noGrp="1"/>
          </p:cNvSpPr>
          <p:nvPr>
            <p:ph type="sldNum" sz="quarter" idx="5"/>
          </p:nvPr>
        </p:nvSpPr>
        <p:spPr>
          <a:noFill/>
        </p:spPr>
        <p:txBody>
          <a:bodyPr/>
          <a:lstStyle/>
          <a:p>
            <a:fld id="{B4B85895-6773-4C7A-94C4-21741CD58E87}" type="slidenum">
              <a:rPr lang="en-US" smtClean="0"/>
              <a:pPr/>
              <a:t>94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a:p>
        </p:txBody>
      </p:sp>
      <p:sp>
        <p:nvSpPr>
          <p:cNvPr id="101380" name="Slide Number Placeholder 3"/>
          <p:cNvSpPr>
            <a:spLocks noGrp="1"/>
          </p:cNvSpPr>
          <p:nvPr>
            <p:ph type="sldNum" sz="quarter" idx="5"/>
          </p:nvPr>
        </p:nvSpPr>
        <p:spPr>
          <a:noFill/>
        </p:spPr>
        <p:txBody>
          <a:bodyPr/>
          <a:lstStyle/>
          <a:p>
            <a:fld id="{E6D21C5F-E9C6-4C3F-85C6-9ACD13782520}" type="slidenum">
              <a:rPr lang="en-US" smtClean="0"/>
              <a:pPr/>
              <a:t>95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a:p>
        </p:txBody>
      </p:sp>
      <p:sp>
        <p:nvSpPr>
          <p:cNvPr id="102404" name="Slide Number Placeholder 3"/>
          <p:cNvSpPr>
            <a:spLocks noGrp="1"/>
          </p:cNvSpPr>
          <p:nvPr>
            <p:ph type="sldNum" sz="quarter" idx="5"/>
          </p:nvPr>
        </p:nvSpPr>
        <p:spPr>
          <a:noFill/>
        </p:spPr>
        <p:txBody>
          <a:bodyPr/>
          <a:lstStyle/>
          <a:p>
            <a:fld id="{06B2F14C-75AC-47BF-ABEB-99B9EC3A51A7}" type="slidenum">
              <a:rPr lang="en-US" smtClean="0"/>
              <a:pPr/>
              <a:t>96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a:p>
        </p:txBody>
      </p:sp>
      <p:sp>
        <p:nvSpPr>
          <p:cNvPr id="103428" name="Slide Number Placeholder 3"/>
          <p:cNvSpPr>
            <a:spLocks noGrp="1"/>
          </p:cNvSpPr>
          <p:nvPr>
            <p:ph type="sldNum" sz="quarter" idx="5"/>
          </p:nvPr>
        </p:nvSpPr>
        <p:spPr>
          <a:noFill/>
        </p:spPr>
        <p:txBody>
          <a:bodyPr/>
          <a:lstStyle/>
          <a:p>
            <a:fld id="{04E08F70-CA15-4B1A-87AF-FACF57DCB519}" type="slidenum">
              <a:rPr lang="en-US" smtClean="0"/>
              <a:pPr/>
              <a:t>97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a:p>
        </p:txBody>
      </p:sp>
      <p:sp>
        <p:nvSpPr>
          <p:cNvPr id="104452" name="Slide Number Placeholder 3"/>
          <p:cNvSpPr>
            <a:spLocks noGrp="1"/>
          </p:cNvSpPr>
          <p:nvPr>
            <p:ph type="sldNum" sz="quarter" idx="5"/>
          </p:nvPr>
        </p:nvSpPr>
        <p:spPr>
          <a:noFill/>
        </p:spPr>
        <p:txBody>
          <a:bodyPr/>
          <a:lstStyle/>
          <a:p>
            <a:fld id="{E62C8302-44F5-4D4F-B226-137660B1864E}" type="slidenum">
              <a:rPr lang="en-US" smtClean="0"/>
              <a:pPr/>
              <a:t>98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a:p>
        </p:txBody>
      </p:sp>
      <p:sp>
        <p:nvSpPr>
          <p:cNvPr id="63492" name="Slide Number Placeholder 3"/>
          <p:cNvSpPr>
            <a:spLocks noGrp="1"/>
          </p:cNvSpPr>
          <p:nvPr>
            <p:ph type="sldNum" sz="quarter" idx="5"/>
          </p:nvPr>
        </p:nvSpPr>
        <p:spPr>
          <a:noFill/>
        </p:spPr>
        <p:txBody>
          <a:bodyPr/>
          <a:lstStyle/>
          <a:p>
            <a:fld id="{EEE49847-1DBC-4495-B677-780E68D882F4}"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a:p>
        </p:txBody>
      </p:sp>
      <p:sp>
        <p:nvSpPr>
          <p:cNvPr id="105476" name="Slide Number Placeholder 3"/>
          <p:cNvSpPr>
            <a:spLocks noGrp="1"/>
          </p:cNvSpPr>
          <p:nvPr>
            <p:ph type="sldNum" sz="quarter" idx="5"/>
          </p:nvPr>
        </p:nvSpPr>
        <p:spPr>
          <a:noFill/>
        </p:spPr>
        <p:txBody>
          <a:bodyPr/>
          <a:lstStyle/>
          <a:p>
            <a:fld id="{FB27A96A-AFB8-4290-90D9-C0BC25508243}" type="slidenum">
              <a:rPr lang="en-US" smtClean="0"/>
              <a:pPr/>
              <a:t>99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48B6238-4336-4550-8AA5-328A6F1AFDD1}" type="slidenum">
              <a:rPr lang="en-US" smtClean="0"/>
              <a:pPr/>
              <a:t>100</a:t>
            </a:fld>
            <a:endParaRPr lang="en-US"/>
          </a:p>
        </p:txBody>
      </p:sp>
      <p:sp>
        <p:nvSpPr>
          <p:cNvPr id="106499" name="Rectangle 2"/>
          <p:cNvSpPr>
            <a:spLocks noGrp="1" noRot="1" noChangeAspect="1" noChangeArrowheads="1" noTextEdit="1"/>
          </p:cNvSpPr>
          <p:nvPr>
            <p:ph type="sldImg"/>
          </p:nvPr>
        </p:nvSpPr>
        <p:spPr>
          <a:xfrm>
            <a:off x="485775" y="533400"/>
            <a:ext cx="5835650" cy="4376738"/>
          </a:xfrm>
          <a:ln/>
        </p:spPr>
      </p:sp>
      <p:sp>
        <p:nvSpPr>
          <p:cNvPr id="106500" name="Rectangle 3"/>
          <p:cNvSpPr>
            <a:spLocks noGrp="1" noChangeArrowheads="1"/>
          </p:cNvSpPr>
          <p:nvPr>
            <p:ph type="body" idx="1"/>
          </p:nvPr>
        </p:nvSpPr>
        <p:spPr>
          <a:xfrm>
            <a:off x="461645" y="5035491"/>
            <a:ext cx="6232208" cy="1679029"/>
          </a:xfrm>
          <a:noFill/>
          <a:ln/>
        </p:spPr>
        <p:txBody>
          <a:bodyPr/>
          <a:lstStyle/>
          <a:p>
            <a:pPr marL="230484" indent="-230484"/>
            <a:endParaRPr lang="en-US" dirty="0">
              <a:cs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a:p>
        </p:txBody>
      </p:sp>
      <p:sp>
        <p:nvSpPr>
          <p:cNvPr id="107524" name="Slide Number Placeholder 3"/>
          <p:cNvSpPr>
            <a:spLocks noGrp="1"/>
          </p:cNvSpPr>
          <p:nvPr>
            <p:ph type="sldNum" sz="quarter" idx="5"/>
          </p:nvPr>
        </p:nvSpPr>
        <p:spPr>
          <a:noFill/>
        </p:spPr>
        <p:txBody>
          <a:bodyPr/>
          <a:lstStyle/>
          <a:p>
            <a:fld id="{D4717D09-DFB4-423C-9B38-1E0D12AF3290}" type="slidenum">
              <a:rPr lang="en-US" smtClean="0"/>
              <a:pPr/>
              <a:t>101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a:p>
        </p:txBody>
      </p:sp>
      <p:sp>
        <p:nvSpPr>
          <p:cNvPr id="108548" name="Slide Number Placeholder 3"/>
          <p:cNvSpPr>
            <a:spLocks noGrp="1"/>
          </p:cNvSpPr>
          <p:nvPr>
            <p:ph type="sldNum" sz="quarter" idx="5"/>
          </p:nvPr>
        </p:nvSpPr>
        <p:spPr>
          <a:noFill/>
        </p:spPr>
        <p:txBody>
          <a:bodyPr/>
          <a:lstStyle/>
          <a:p>
            <a:fld id="{C3AAF98D-F35F-46F8-ABE8-73AEA66E0C1F}" type="slidenum">
              <a:rPr lang="en-US" smtClean="0"/>
              <a:pPr/>
              <a:t>102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Slide Number Placeholder 3"/>
          <p:cNvSpPr>
            <a:spLocks noGrp="1"/>
          </p:cNvSpPr>
          <p:nvPr>
            <p:ph type="sldNum" sz="quarter" idx="5"/>
          </p:nvPr>
        </p:nvSpPr>
        <p:spPr>
          <a:noFill/>
        </p:spPr>
        <p:txBody>
          <a:bodyPr/>
          <a:lstStyle/>
          <a:p>
            <a:fld id="{D15E99B0-CF17-421A-9032-D4F314B6AA8A}"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p>
        </p:txBody>
      </p:sp>
      <p:sp>
        <p:nvSpPr>
          <p:cNvPr id="68612" name="Slide Number Placeholder 3"/>
          <p:cNvSpPr>
            <a:spLocks noGrp="1"/>
          </p:cNvSpPr>
          <p:nvPr>
            <p:ph type="sldNum" sz="quarter" idx="5"/>
          </p:nvPr>
        </p:nvSpPr>
        <p:spPr>
          <a:noFill/>
        </p:spPr>
        <p:txBody>
          <a:bodyPr/>
          <a:lstStyle/>
          <a:p>
            <a:fld id="{2D1A41DB-B75D-49F6-AA0D-D7B7A7F3CCD8}"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a:p>
        </p:txBody>
      </p:sp>
      <p:sp>
        <p:nvSpPr>
          <p:cNvPr id="69636" name="Slide Number Placeholder 3"/>
          <p:cNvSpPr>
            <a:spLocks noGrp="1"/>
          </p:cNvSpPr>
          <p:nvPr>
            <p:ph type="sldNum" sz="quarter" idx="5"/>
          </p:nvPr>
        </p:nvSpPr>
        <p:spPr>
          <a:noFill/>
        </p:spPr>
        <p:txBody>
          <a:bodyPr/>
          <a:lstStyle/>
          <a:p>
            <a:fld id="{8DE7C3CB-5C68-4282-9414-7FD8F141172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a:p>
        </p:txBody>
      </p:sp>
      <p:sp>
        <p:nvSpPr>
          <p:cNvPr id="71684" name="Slide Number Placeholder 3"/>
          <p:cNvSpPr>
            <a:spLocks noGrp="1"/>
          </p:cNvSpPr>
          <p:nvPr>
            <p:ph type="sldNum" sz="quarter" idx="5"/>
          </p:nvPr>
        </p:nvSpPr>
        <p:spPr>
          <a:noFill/>
        </p:spPr>
        <p:txBody>
          <a:bodyPr/>
          <a:lstStyle/>
          <a:p>
            <a:fld id="{07E9E0EA-E8ED-4B7E-9DD6-2046A560D8B4}"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a:p>
        </p:txBody>
      </p:sp>
      <p:sp>
        <p:nvSpPr>
          <p:cNvPr id="72708" name="Slide Number Placeholder 3"/>
          <p:cNvSpPr>
            <a:spLocks noGrp="1"/>
          </p:cNvSpPr>
          <p:nvPr>
            <p:ph type="sldNum" sz="quarter" idx="5"/>
          </p:nvPr>
        </p:nvSpPr>
        <p:spPr>
          <a:noFill/>
        </p:spPr>
        <p:txBody>
          <a:bodyPr/>
          <a:lstStyle/>
          <a:p>
            <a:fld id="{A793DB68-8646-4C70-B3D0-270B7A943044}"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079" descr="C:\Documents and Settings\Mark R. Wolf\My Documents\My Pictures\CCNC\ccncinc.gif"/>
          <p:cNvPicPr>
            <a:picLocks noChangeAspect="1" noChangeArrowheads="1"/>
          </p:cNvPicPr>
          <p:nvPr userDrawn="1"/>
        </p:nvPicPr>
        <p:blipFill>
          <a:blip r:embed="rId3" cstate="print"/>
          <a:srcRect/>
          <a:stretch>
            <a:fillRect/>
          </a:stretch>
        </p:blipFill>
        <p:spPr bwMode="auto">
          <a:xfrm>
            <a:off x="2476500" y="0"/>
            <a:ext cx="4191000" cy="1490663"/>
          </a:xfrm>
          <a:prstGeom prst="rect">
            <a:avLst/>
          </a:prstGeom>
          <a:noFill/>
          <a:ln w="9525">
            <a:noFill/>
            <a:miter lim="800000"/>
            <a:headEnd/>
            <a:tailEnd/>
          </a:ln>
        </p:spPr>
      </p:pic>
      <p:sp>
        <p:nvSpPr>
          <p:cNvPr id="229379" name="Rectangle 3075"/>
          <p:cNvSpPr>
            <a:spLocks noGrp="1" noChangeArrowheads="1"/>
          </p:cNvSpPr>
          <p:nvPr>
            <p:ph type="subTitle" idx="1"/>
          </p:nvPr>
        </p:nvSpPr>
        <p:spPr>
          <a:xfrm>
            <a:off x="0" y="3479800"/>
            <a:ext cx="9144000" cy="635000"/>
          </a:xfrm>
        </p:spPr>
        <p:txBody>
          <a:bodyPr/>
          <a:lstStyle>
            <a:lvl1pPr marL="0" indent="0" algn="ctr">
              <a:buFontTx/>
              <a:buNone/>
              <a:defRPr/>
            </a:lvl1pPr>
          </a:lstStyle>
          <a:p>
            <a:r>
              <a:rPr lang="en-US"/>
              <a:t>Click to edit Master subtitle style</a:t>
            </a:r>
          </a:p>
        </p:txBody>
      </p:sp>
      <p:sp>
        <p:nvSpPr>
          <p:cNvPr id="11" name="Title 10"/>
          <p:cNvSpPr>
            <a:spLocks noGrp="1"/>
          </p:cNvSpPr>
          <p:nvPr>
            <p:ph type="title"/>
          </p:nvPr>
        </p:nvSpPr>
        <p:spPr/>
        <p:txBody>
          <a:bodyPr/>
          <a:lstStyle/>
          <a:p>
            <a:r>
              <a:rPr lang="en-US"/>
              <a:t>Click to edit Master title style</a:t>
            </a:r>
          </a:p>
        </p:txBody>
      </p:sp>
      <p:sp>
        <p:nvSpPr>
          <p:cNvPr id="5" name="Date Placeholder 7"/>
          <p:cNvSpPr>
            <a:spLocks noGrp="1"/>
          </p:cNvSpPr>
          <p:nvPr>
            <p:ph type="dt" sz="half" idx="10"/>
          </p:nvPr>
        </p:nvSpPr>
        <p:spPr>
          <a:xfrm>
            <a:off x="0" y="6615113"/>
            <a:ext cx="1905000" cy="228600"/>
          </a:xfrm>
        </p:spPr>
        <p:txBody>
          <a:bodyPr/>
          <a:lstStyle>
            <a:lvl1pPr>
              <a:defRPr/>
            </a:lvl1pPr>
          </a:lstStyle>
          <a:p>
            <a:pPr>
              <a:defRPr/>
            </a:pPr>
            <a:r>
              <a:rPr lang="en-US"/>
              <a:t>December 1, 2008</a:t>
            </a:r>
          </a:p>
        </p:txBody>
      </p:sp>
      <p:sp>
        <p:nvSpPr>
          <p:cNvPr id="6" name="Slide Number Placeholder 8"/>
          <p:cNvSpPr>
            <a:spLocks noGrp="1"/>
          </p:cNvSpPr>
          <p:nvPr>
            <p:ph type="sldNum" sz="quarter" idx="11"/>
          </p:nvPr>
        </p:nvSpPr>
        <p:spPr/>
        <p:txBody>
          <a:bodyPr/>
          <a:lstStyle>
            <a:lvl1pPr>
              <a:defRPr/>
            </a:lvl1pPr>
          </a:lstStyle>
          <a:p>
            <a:pPr>
              <a:defRPr/>
            </a:pPr>
            <a:fld id="{4A1F442A-7160-4186-9C98-AD63C1AE3C3D}" type="slidenum">
              <a:rPr lang="en-US"/>
              <a:pPr>
                <a:defRPr/>
              </a:pPr>
              <a:t>‹#›</a:t>
            </a:fld>
            <a:endParaRPr lang="en-US"/>
          </a:p>
        </p:txBody>
      </p:sp>
      <p:sp>
        <p:nvSpPr>
          <p:cNvPr id="7" name="Footer Placeholder 9"/>
          <p:cNvSpPr>
            <a:spLocks noGrp="1"/>
          </p:cNvSpPr>
          <p:nvPr>
            <p:ph type="ftr" sz="quarter" idx="12"/>
          </p:nvPr>
        </p:nvSpPr>
        <p:spPr>
          <a:xfrm>
            <a:off x="3124200" y="6615113"/>
            <a:ext cx="2895600" cy="228600"/>
          </a:xfrm>
        </p:spPr>
        <p:txBody>
          <a:bodyPr/>
          <a:lstStyle>
            <a:lvl1pPr>
              <a:defRPr/>
            </a:lvl1pPr>
          </a:lstStyle>
          <a:p>
            <a:pPr>
              <a:defRPr/>
            </a:pPr>
            <a:r>
              <a:rPr lang="en-US"/>
              <a:t>CCNC, Inc. Training Sub-Committee</a:t>
            </a: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CCNC, Inc. Training Sub-Committee</a:t>
            </a:r>
          </a:p>
        </p:txBody>
      </p:sp>
      <p:sp>
        <p:nvSpPr>
          <p:cNvPr id="5" name="Rectangle 6"/>
          <p:cNvSpPr>
            <a:spLocks noGrp="1" noChangeArrowheads="1"/>
          </p:cNvSpPr>
          <p:nvPr>
            <p:ph type="sldNum" sz="quarter" idx="11"/>
          </p:nvPr>
        </p:nvSpPr>
        <p:spPr>
          <a:ln/>
        </p:spPr>
        <p:txBody>
          <a:bodyPr/>
          <a:lstStyle>
            <a:lvl1pPr>
              <a:defRPr/>
            </a:lvl1pPr>
          </a:lstStyle>
          <a:p>
            <a:pPr>
              <a:defRPr/>
            </a:pPr>
            <a:fld id="{8A73F779-770E-4290-B86F-D4C29D941289}" type="slidenum">
              <a:rPr lang="en-US"/>
              <a:pPr>
                <a:defRPr/>
              </a:pPr>
              <a:t>‹#›</a:t>
            </a:fld>
            <a:endParaRPr lang="en-US" dirty="0"/>
          </a:p>
        </p:txBody>
      </p:sp>
      <p:sp>
        <p:nvSpPr>
          <p:cNvPr id="6" name="Rectangle 4"/>
          <p:cNvSpPr>
            <a:spLocks noGrp="1" noChangeArrowheads="1"/>
          </p:cNvSpPr>
          <p:nvPr>
            <p:ph type="dt" sz="half" idx="12"/>
          </p:nvPr>
        </p:nvSpPr>
        <p:spPr>
          <a:ln/>
        </p:spPr>
        <p:txBody>
          <a:bodyPr/>
          <a:lstStyle>
            <a:lvl1pPr>
              <a:defRPr/>
            </a:lvl1pPr>
          </a:lstStyle>
          <a:p>
            <a:pPr>
              <a:defRPr/>
            </a:pPr>
            <a:r>
              <a:rPr lang="en-US"/>
              <a:t>December 1, 2008</a:t>
            </a: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38200"/>
            <a:ext cx="22860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838200"/>
            <a:ext cx="67056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CCNC, Inc. Training Sub-Committee</a:t>
            </a:r>
          </a:p>
        </p:txBody>
      </p:sp>
      <p:sp>
        <p:nvSpPr>
          <p:cNvPr id="5" name="Rectangle 6"/>
          <p:cNvSpPr>
            <a:spLocks noGrp="1" noChangeArrowheads="1"/>
          </p:cNvSpPr>
          <p:nvPr>
            <p:ph type="sldNum" sz="quarter" idx="11"/>
          </p:nvPr>
        </p:nvSpPr>
        <p:spPr>
          <a:ln/>
        </p:spPr>
        <p:txBody>
          <a:bodyPr/>
          <a:lstStyle>
            <a:lvl1pPr>
              <a:defRPr/>
            </a:lvl1pPr>
          </a:lstStyle>
          <a:p>
            <a:pPr>
              <a:defRPr/>
            </a:pPr>
            <a:fld id="{48B1AD10-0508-4CE2-80D5-42CE75E03FEB}" type="slidenum">
              <a:rPr lang="en-US"/>
              <a:pPr>
                <a:defRPr/>
              </a:pPr>
              <a:t>‹#›</a:t>
            </a:fld>
            <a:endParaRPr lang="en-US" dirty="0"/>
          </a:p>
        </p:txBody>
      </p:sp>
      <p:sp>
        <p:nvSpPr>
          <p:cNvPr id="6" name="Rectangle 4"/>
          <p:cNvSpPr>
            <a:spLocks noGrp="1" noChangeArrowheads="1"/>
          </p:cNvSpPr>
          <p:nvPr>
            <p:ph type="dt" sz="half" idx="12"/>
          </p:nvPr>
        </p:nvSpPr>
        <p:spPr>
          <a:ln/>
        </p:spPr>
        <p:txBody>
          <a:bodyPr/>
          <a:lstStyle>
            <a:lvl1pPr>
              <a:defRPr/>
            </a:lvl1pPr>
          </a:lstStyle>
          <a:p>
            <a:pPr>
              <a:defRPr/>
            </a:pPr>
            <a:r>
              <a:rPr lang="en-US"/>
              <a:t>December 1, 2008</a:t>
            </a: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r>
              <a:rPr lang="en-US"/>
              <a:t>December 1, 2008</a:t>
            </a:r>
          </a:p>
        </p:txBody>
      </p:sp>
      <p:sp>
        <p:nvSpPr>
          <p:cNvPr id="5" name="Rectangle 5"/>
          <p:cNvSpPr>
            <a:spLocks noGrp="1" noChangeArrowheads="1"/>
          </p:cNvSpPr>
          <p:nvPr>
            <p:ph type="ftr" sz="quarter" idx="11"/>
          </p:nvPr>
        </p:nvSpPr>
        <p:spPr/>
        <p:txBody>
          <a:bodyPr/>
          <a:lstStyle>
            <a:lvl1pPr>
              <a:defRPr/>
            </a:lvl1pPr>
          </a:lstStyle>
          <a:p>
            <a:pPr>
              <a:defRPr/>
            </a:pPr>
            <a:r>
              <a:rPr lang="en-US"/>
              <a:t>CCNC, Inc. Training Sub-Committee 12-01-08</a:t>
            </a:r>
          </a:p>
        </p:txBody>
      </p:sp>
      <p:sp>
        <p:nvSpPr>
          <p:cNvPr id="6" name="Rectangle 6"/>
          <p:cNvSpPr>
            <a:spLocks noGrp="1" noChangeArrowheads="1"/>
          </p:cNvSpPr>
          <p:nvPr>
            <p:ph type="sldNum" sz="quarter" idx="12"/>
          </p:nvPr>
        </p:nvSpPr>
        <p:spPr/>
        <p:txBody>
          <a:bodyPr/>
          <a:lstStyle>
            <a:lvl1pPr>
              <a:defRPr/>
            </a:lvl1pPr>
          </a:lstStyle>
          <a:p>
            <a:pPr>
              <a:defRPr/>
            </a:pPr>
            <a:fld id="{BFDE5433-09B7-41E5-86B9-543F6755C330}"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CCNC, Inc. Training Sub-Committee</a:t>
            </a:r>
          </a:p>
        </p:txBody>
      </p:sp>
      <p:sp>
        <p:nvSpPr>
          <p:cNvPr id="5" name="Rectangle 6"/>
          <p:cNvSpPr>
            <a:spLocks noGrp="1" noChangeArrowheads="1"/>
          </p:cNvSpPr>
          <p:nvPr>
            <p:ph type="sldNum" sz="quarter" idx="11"/>
          </p:nvPr>
        </p:nvSpPr>
        <p:spPr>
          <a:ln/>
        </p:spPr>
        <p:txBody>
          <a:bodyPr/>
          <a:lstStyle>
            <a:lvl1pPr>
              <a:defRPr/>
            </a:lvl1pPr>
          </a:lstStyle>
          <a:p>
            <a:pPr>
              <a:defRPr/>
            </a:pPr>
            <a:fld id="{72F652CF-F0FC-4496-A16E-28AD64C60B2A}" type="slidenum">
              <a:rPr lang="en-US"/>
              <a:pPr>
                <a:defRPr/>
              </a:pPr>
              <a:t>‹#›</a:t>
            </a:fld>
            <a:endParaRPr lang="en-US" dirty="0"/>
          </a:p>
        </p:txBody>
      </p:sp>
      <p:sp>
        <p:nvSpPr>
          <p:cNvPr id="6" name="Rectangle 4"/>
          <p:cNvSpPr>
            <a:spLocks noGrp="1" noChangeArrowheads="1"/>
          </p:cNvSpPr>
          <p:nvPr>
            <p:ph type="dt" sz="half" idx="12"/>
          </p:nvPr>
        </p:nvSpPr>
        <p:spPr>
          <a:ln/>
        </p:spPr>
        <p:txBody>
          <a:bodyPr/>
          <a:lstStyle>
            <a:lvl1pPr>
              <a:defRPr/>
            </a:lvl1pPr>
          </a:lstStyle>
          <a:p>
            <a:pPr>
              <a:defRPr/>
            </a:pPr>
            <a:r>
              <a:rPr lang="en-US"/>
              <a:t>December 1, 2008</a:t>
            </a: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CCNC, Inc. Training Sub-Committee</a:t>
            </a:r>
          </a:p>
        </p:txBody>
      </p:sp>
      <p:sp>
        <p:nvSpPr>
          <p:cNvPr id="6" name="Rectangle 6"/>
          <p:cNvSpPr>
            <a:spLocks noGrp="1" noChangeArrowheads="1"/>
          </p:cNvSpPr>
          <p:nvPr>
            <p:ph type="sldNum" sz="quarter" idx="11"/>
          </p:nvPr>
        </p:nvSpPr>
        <p:spPr>
          <a:ln/>
        </p:spPr>
        <p:txBody>
          <a:bodyPr/>
          <a:lstStyle>
            <a:lvl1pPr>
              <a:defRPr/>
            </a:lvl1pPr>
          </a:lstStyle>
          <a:p>
            <a:pPr>
              <a:defRPr/>
            </a:pPr>
            <a:fld id="{00BDE7DC-3452-47D1-8D39-E23F0B659341}" type="slidenum">
              <a:rPr lang="en-US"/>
              <a:pPr>
                <a:defRPr/>
              </a:pPr>
              <a:t>‹#›</a:t>
            </a:fld>
            <a:endParaRPr lang="en-US" dirty="0"/>
          </a:p>
        </p:txBody>
      </p:sp>
      <p:sp>
        <p:nvSpPr>
          <p:cNvPr id="7" name="Rectangle 4"/>
          <p:cNvSpPr>
            <a:spLocks noGrp="1" noChangeArrowheads="1"/>
          </p:cNvSpPr>
          <p:nvPr>
            <p:ph type="dt" sz="half" idx="12"/>
          </p:nvPr>
        </p:nvSpPr>
        <p:spPr>
          <a:ln/>
        </p:spPr>
        <p:txBody>
          <a:bodyPr/>
          <a:lstStyle>
            <a:lvl1pPr>
              <a:defRPr/>
            </a:lvl1pPr>
          </a:lstStyle>
          <a:p>
            <a:pPr>
              <a:defRPr/>
            </a:pPr>
            <a:r>
              <a:rPr lang="en-US"/>
              <a:t>December 1, 2008</a:t>
            </a: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CCNC, Inc. Training Sub-Committee</a:t>
            </a:r>
          </a:p>
        </p:txBody>
      </p:sp>
      <p:sp>
        <p:nvSpPr>
          <p:cNvPr id="8" name="Rectangle 6"/>
          <p:cNvSpPr>
            <a:spLocks noGrp="1" noChangeArrowheads="1"/>
          </p:cNvSpPr>
          <p:nvPr>
            <p:ph type="sldNum" sz="quarter" idx="11"/>
          </p:nvPr>
        </p:nvSpPr>
        <p:spPr>
          <a:ln/>
        </p:spPr>
        <p:txBody>
          <a:bodyPr/>
          <a:lstStyle>
            <a:lvl1pPr>
              <a:defRPr/>
            </a:lvl1pPr>
          </a:lstStyle>
          <a:p>
            <a:pPr>
              <a:defRPr/>
            </a:pPr>
            <a:fld id="{07DE7169-4954-486F-A670-0049FA16A894}" type="slidenum">
              <a:rPr lang="en-US"/>
              <a:pPr>
                <a:defRPr/>
              </a:pPr>
              <a:t>‹#›</a:t>
            </a:fld>
            <a:endParaRPr lang="en-US" dirty="0"/>
          </a:p>
        </p:txBody>
      </p:sp>
      <p:sp>
        <p:nvSpPr>
          <p:cNvPr id="9" name="Rectangle 4"/>
          <p:cNvSpPr>
            <a:spLocks noGrp="1" noChangeArrowheads="1"/>
          </p:cNvSpPr>
          <p:nvPr>
            <p:ph type="dt" sz="half" idx="12"/>
          </p:nvPr>
        </p:nvSpPr>
        <p:spPr>
          <a:ln/>
        </p:spPr>
        <p:txBody>
          <a:bodyPr/>
          <a:lstStyle>
            <a:lvl1pPr>
              <a:defRPr/>
            </a:lvl1pPr>
          </a:lstStyle>
          <a:p>
            <a:pPr>
              <a:defRPr/>
            </a:pPr>
            <a:r>
              <a:rPr lang="en-US"/>
              <a:t>December 1, 2008</a:t>
            </a: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CCNC, Inc. Training Sub-Committee</a:t>
            </a:r>
          </a:p>
        </p:txBody>
      </p:sp>
      <p:sp>
        <p:nvSpPr>
          <p:cNvPr id="4" name="Rectangle 6"/>
          <p:cNvSpPr>
            <a:spLocks noGrp="1" noChangeArrowheads="1"/>
          </p:cNvSpPr>
          <p:nvPr>
            <p:ph type="sldNum" sz="quarter" idx="11"/>
          </p:nvPr>
        </p:nvSpPr>
        <p:spPr>
          <a:ln/>
        </p:spPr>
        <p:txBody>
          <a:bodyPr/>
          <a:lstStyle>
            <a:lvl1pPr>
              <a:defRPr/>
            </a:lvl1pPr>
          </a:lstStyle>
          <a:p>
            <a:pPr>
              <a:defRPr/>
            </a:pPr>
            <a:fld id="{75AEAE71-CB77-47E4-9669-39443C6051D2}" type="slidenum">
              <a:rPr lang="en-US"/>
              <a:pPr>
                <a:defRPr/>
              </a:pPr>
              <a:t>‹#›</a:t>
            </a:fld>
            <a:endParaRPr lang="en-US" dirty="0"/>
          </a:p>
        </p:txBody>
      </p:sp>
      <p:sp>
        <p:nvSpPr>
          <p:cNvPr id="5" name="Rectangle 4"/>
          <p:cNvSpPr>
            <a:spLocks noGrp="1" noChangeArrowheads="1"/>
          </p:cNvSpPr>
          <p:nvPr>
            <p:ph type="dt" sz="half" idx="12"/>
          </p:nvPr>
        </p:nvSpPr>
        <p:spPr>
          <a:ln/>
        </p:spPr>
        <p:txBody>
          <a:bodyPr/>
          <a:lstStyle>
            <a:lvl1pPr>
              <a:defRPr/>
            </a:lvl1pPr>
          </a:lstStyle>
          <a:p>
            <a:pPr>
              <a:defRPr/>
            </a:pPr>
            <a:r>
              <a:rPr lang="en-US"/>
              <a:t>December 1, 2008</a:t>
            </a: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CCNC, Inc. Training Sub-Committee</a:t>
            </a:r>
          </a:p>
        </p:txBody>
      </p:sp>
      <p:sp>
        <p:nvSpPr>
          <p:cNvPr id="3" name="Rectangle 6"/>
          <p:cNvSpPr>
            <a:spLocks noGrp="1" noChangeArrowheads="1"/>
          </p:cNvSpPr>
          <p:nvPr>
            <p:ph type="sldNum" sz="quarter" idx="11"/>
          </p:nvPr>
        </p:nvSpPr>
        <p:spPr>
          <a:ln/>
        </p:spPr>
        <p:txBody>
          <a:bodyPr/>
          <a:lstStyle>
            <a:lvl1pPr>
              <a:defRPr/>
            </a:lvl1pPr>
          </a:lstStyle>
          <a:p>
            <a:pPr>
              <a:defRPr/>
            </a:pPr>
            <a:fld id="{8D1CCEA7-79F3-4FD1-8C66-89C924AD91F7}" type="slidenum">
              <a:rPr lang="en-US"/>
              <a:pPr>
                <a:defRPr/>
              </a:pPr>
              <a:t>‹#›</a:t>
            </a:fld>
            <a:endParaRPr lang="en-US" dirty="0"/>
          </a:p>
        </p:txBody>
      </p:sp>
      <p:sp>
        <p:nvSpPr>
          <p:cNvPr id="4" name="Rectangle 4"/>
          <p:cNvSpPr>
            <a:spLocks noGrp="1" noChangeArrowheads="1"/>
          </p:cNvSpPr>
          <p:nvPr>
            <p:ph type="dt" sz="half" idx="12"/>
          </p:nvPr>
        </p:nvSpPr>
        <p:spPr>
          <a:ln/>
        </p:spPr>
        <p:txBody>
          <a:bodyPr/>
          <a:lstStyle>
            <a:lvl1pPr>
              <a:defRPr/>
            </a:lvl1pPr>
          </a:lstStyle>
          <a:p>
            <a:pPr>
              <a:defRPr/>
            </a:pPr>
            <a:r>
              <a:rPr lang="en-US"/>
              <a:t>December 1, 2008</a:t>
            </a: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CCNC, Inc. Training Sub-Committee</a:t>
            </a:r>
          </a:p>
        </p:txBody>
      </p:sp>
      <p:sp>
        <p:nvSpPr>
          <p:cNvPr id="6" name="Rectangle 6"/>
          <p:cNvSpPr>
            <a:spLocks noGrp="1" noChangeArrowheads="1"/>
          </p:cNvSpPr>
          <p:nvPr>
            <p:ph type="sldNum" sz="quarter" idx="11"/>
          </p:nvPr>
        </p:nvSpPr>
        <p:spPr>
          <a:ln/>
        </p:spPr>
        <p:txBody>
          <a:bodyPr/>
          <a:lstStyle>
            <a:lvl1pPr>
              <a:defRPr/>
            </a:lvl1pPr>
          </a:lstStyle>
          <a:p>
            <a:pPr>
              <a:defRPr/>
            </a:pPr>
            <a:fld id="{FB2C259B-212D-4A7B-B64A-66293EAFEE6F}" type="slidenum">
              <a:rPr lang="en-US"/>
              <a:pPr>
                <a:defRPr/>
              </a:pPr>
              <a:t>‹#›</a:t>
            </a:fld>
            <a:endParaRPr lang="en-US" dirty="0"/>
          </a:p>
        </p:txBody>
      </p:sp>
      <p:sp>
        <p:nvSpPr>
          <p:cNvPr id="7" name="Rectangle 4"/>
          <p:cNvSpPr>
            <a:spLocks noGrp="1" noChangeArrowheads="1"/>
          </p:cNvSpPr>
          <p:nvPr>
            <p:ph type="dt" sz="half" idx="12"/>
          </p:nvPr>
        </p:nvSpPr>
        <p:spPr>
          <a:ln/>
        </p:spPr>
        <p:txBody>
          <a:bodyPr/>
          <a:lstStyle>
            <a:lvl1pPr>
              <a:defRPr/>
            </a:lvl1pPr>
          </a:lstStyle>
          <a:p>
            <a:pPr>
              <a:defRPr/>
            </a:pPr>
            <a:r>
              <a:rPr lang="en-US"/>
              <a:t>December 1, 2008</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CCNC, Inc. Training Sub-Committee</a:t>
            </a:r>
          </a:p>
        </p:txBody>
      </p:sp>
      <p:sp>
        <p:nvSpPr>
          <p:cNvPr id="6" name="Rectangle 6"/>
          <p:cNvSpPr>
            <a:spLocks noGrp="1" noChangeArrowheads="1"/>
          </p:cNvSpPr>
          <p:nvPr>
            <p:ph type="sldNum" sz="quarter" idx="11"/>
          </p:nvPr>
        </p:nvSpPr>
        <p:spPr>
          <a:ln/>
        </p:spPr>
        <p:txBody>
          <a:bodyPr/>
          <a:lstStyle>
            <a:lvl1pPr>
              <a:defRPr/>
            </a:lvl1pPr>
          </a:lstStyle>
          <a:p>
            <a:pPr>
              <a:defRPr/>
            </a:pPr>
            <a:fld id="{4D326B60-773D-4AD7-ADE5-F83BA77DBF36}" type="slidenum">
              <a:rPr lang="en-US"/>
              <a:pPr>
                <a:defRPr/>
              </a:pPr>
              <a:t>‹#›</a:t>
            </a:fld>
            <a:endParaRPr lang="en-US" dirty="0"/>
          </a:p>
        </p:txBody>
      </p:sp>
      <p:sp>
        <p:nvSpPr>
          <p:cNvPr id="7" name="Rectangle 4"/>
          <p:cNvSpPr>
            <a:spLocks noGrp="1" noChangeArrowheads="1"/>
          </p:cNvSpPr>
          <p:nvPr>
            <p:ph type="dt" sz="half" idx="12"/>
          </p:nvPr>
        </p:nvSpPr>
        <p:spPr>
          <a:ln/>
        </p:spPr>
        <p:txBody>
          <a:bodyPr/>
          <a:lstStyle>
            <a:lvl1pPr>
              <a:defRPr/>
            </a:lvl1pPr>
          </a:lstStyle>
          <a:p>
            <a:pPr>
              <a:defRPr/>
            </a:pPr>
            <a:r>
              <a:rPr lang="en-US"/>
              <a:t>December 1, 2008</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3716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3"/>
          <p:cNvSpPr>
            <a:spLocks noGrp="1" noChangeArrowheads="1"/>
          </p:cNvSpPr>
          <p:nvPr>
            <p:ph type="title"/>
          </p:nvPr>
        </p:nvSpPr>
        <p:spPr bwMode="auto">
          <a:xfrm>
            <a:off x="0" y="8382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8357"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a:lvl1pPr>
          </a:lstStyle>
          <a:p>
            <a:pPr>
              <a:defRPr/>
            </a:pPr>
            <a:r>
              <a:rPr lang="en-US"/>
              <a:t>CCNC, Inc. Training Sub-Committee</a:t>
            </a:r>
          </a:p>
        </p:txBody>
      </p:sp>
      <p:sp>
        <p:nvSpPr>
          <p:cNvPr id="228358"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lvl1pPr>
          </a:lstStyle>
          <a:p>
            <a:pPr>
              <a:defRPr/>
            </a:pPr>
            <a:fld id="{01655400-0474-4928-B091-4A58D252A51A}" type="slidenum">
              <a:rPr lang="en-US"/>
              <a:pPr>
                <a:defRPr/>
              </a:pPr>
              <a:t>‹#›</a:t>
            </a:fld>
            <a:endParaRPr lang="en-US" dirty="0"/>
          </a:p>
        </p:txBody>
      </p:sp>
      <p:pic>
        <p:nvPicPr>
          <p:cNvPr id="1030" name="Picture 7" descr="C:\Documents and Settings\Mark R. Wolf\My Documents\My Pictures\CCNC\ccncinc.gif"/>
          <p:cNvPicPr>
            <a:picLocks noChangeAspect="1" noChangeArrowheads="1"/>
          </p:cNvPicPr>
          <p:nvPr userDrawn="1"/>
        </p:nvPicPr>
        <p:blipFill>
          <a:blip r:embed="rId14" cstate="print"/>
          <a:srcRect/>
          <a:stretch>
            <a:fillRect/>
          </a:stretch>
        </p:blipFill>
        <p:spPr bwMode="auto">
          <a:xfrm>
            <a:off x="228600" y="152400"/>
            <a:ext cx="1676400" cy="596900"/>
          </a:xfrm>
          <a:prstGeom prst="rect">
            <a:avLst/>
          </a:prstGeom>
          <a:noFill/>
          <a:ln w="9525">
            <a:noFill/>
            <a:miter lim="800000"/>
            <a:headEnd/>
            <a:tailEnd/>
          </a:ln>
        </p:spPr>
      </p:pic>
      <p:sp>
        <p:nvSpPr>
          <p:cNvPr id="228360" name="Text Box 8"/>
          <p:cNvSpPr txBox="1">
            <a:spLocks noChangeArrowheads="1"/>
          </p:cNvSpPr>
          <p:nvPr userDrawn="1"/>
        </p:nvSpPr>
        <p:spPr bwMode="auto">
          <a:xfrm>
            <a:off x="1981200" y="228600"/>
            <a:ext cx="6934200" cy="427038"/>
          </a:xfrm>
          <a:prstGeom prst="rect">
            <a:avLst/>
          </a:prstGeom>
          <a:noFill/>
          <a:ln w="9525">
            <a:noFill/>
            <a:miter lim="800000"/>
            <a:headEnd/>
            <a:tailEnd/>
          </a:ln>
          <a:effectLst/>
        </p:spPr>
        <p:txBody>
          <a:bodyPr>
            <a:spAutoFit/>
          </a:bodyPr>
          <a:lstStyle/>
          <a:p>
            <a:pPr eaLnBrk="1" hangingPunct="1">
              <a:spcBef>
                <a:spcPct val="50000"/>
              </a:spcBef>
              <a:defRPr/>
            </a:pPr>
            <a:r>
              <a:rPr lang="en-US" sz="2200" dirty="0">
                <a:latin typeface="Times New Roman" pitchFamily="18" charset="0"/>
              </a:rPr>
              <a:t>Colorado Statewide Digital Trunked Radio System (DTRS)</a:t>
            </a:r>
          </a:p>
        </p:txBody>
      </p:sp>
      <p:sp>
        <p:nvSpPr>
          <p:cNvPr id="228356" name="Rectangle 4"/>
          <p:cNvSpPr>
            <a:spLocks noGrp="1" noChangeArrowheads="1"/>
          </p:cNvSpPr>
          <p:nvPr>
            <p:ph type="dt" sz="half" idx="2"/>
          </p:nvPr>
        </p:nvSpPr>
        <p:spPr bwMode="auto">
          <a:xfrm>
            <a:off x="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a:lvl1pPr>
          </a:lstStyle>
          <a:p>
            <a:pPr>
              <a:defRPr/>
            </a:pPr>
            <a:r>
              <a:rPr lang="en-US"/>
              <a:t>December 1, 2008</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2" r:id="rId3"/>
    <p:sldLayoutId id="2147483781" r:id="rId4"/>
    <p:sldLayoutId id="2147483780" r:id="rId5"/>
    <p:sldLayoutId id="2147483779" r:id="rId6"/>
    <p:sldLayoutId id="2147483778" r:id="rId7"/>
    <p:sldLayoutId id="2147483777" r:id="rId8"/>
    <p:sldLayoutId id="2147483776" r:id="rId9"/>
    <p:sldLayoutId id="2147483775" r:id="rId10"/>
    <p:sldLayoutId id="2147483774" r:id="rId11"/>
  </p:sldLayoutIdLst>
  <p:transition>
    <p:fade thruBlk="1"/>
  </p:transition>
  <p:hf hdr="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57200" algn="ctr" rtl="0" fontAlgn="base">
        <a:spcBef>
          <a:spcPct val="0"/>
        </a:spcBef>
        <a:spcAft>
          <a:spcPct val="0"/>
        </a:spcAft>
        <a:defRPr sz="4000">
          <a:solidFill>
            <a:schemeClr val="tx2"/>
          </a:solidFill>
          <a:latin typeface="Times New Roman" pitchFamily="18" charset="0"/>
        </a:defRPr>
      </a:lvl6pPr>
      <a:lvl7pPr marL="914400" algn="ctr" rtl="0" fontAlgn="base">
        <a:spcBef>
          <a:spcPct val="0"/>
        </a:spcBef>
        <a:spcAft>
          <a:spcPct val="0"/>
        </a:spcAft>
        <a:defRPr sz="4000">
          <a:solidFill>
            <a:schemeClr val="tx2"/>
          </a:solidFill>
          <a:latin typeface="Times New Roman" pitchFamily="18" charset="0"/>
        </a:defRPr>
      </a:lvl7pPr>
      <a:lvl8pPr marL="1371600" algn="ctr" rtl="0" fontAlgn="base">
        <a:spcBef>
          <a:spcPct val="0"/>
        </a:spcBef>
        <a:spcAft>
          <a:spcPct val="0"/>
        </a:spcAft>
        <a:defRPr sz="4000">
          <a:solidFill>
            <a:schemeClr val="tx2"/>
          </a:solidFill>
          <a:latin typeface="Times New Roman" pitchFamily="18" charset="0"/>
        </a:defRPr>
      </a:lvl8pPr>
      <a:lvl9pPr marL="1828800" algn="ctr" rtl="0" fontAlgn="base">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hyperlink" Target="http://www.ccncic.org/"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hyperlink" Target="http://www.colorado.gov/oit" TargetMode="External"/><Relationship Id="rId4" Type="http://schemas.openxmlformats.org/officeDocument/2006/relationships/hyperlink" Target="http://www.ccncinc.org/" TargetMode="External"/></Relationships>
</file>

<file path=ppt/slides/_rels/slide10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colorado.gov/oit/"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ccncinc.org/"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6.w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7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10.wav"/><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audio" Target="../media/audio9.wav"/><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2.wav"/><Relationship Id="rId10" Type="http://schemas.openxmlformats.org/officeDocument/2006/relationships/audio" Target="../media/audio7.wav"/><Relationship Id="rId4" Type="http://schemas.openxmlformats.org/officeDocument/2006/relationships/image" Target="../media/image32.jpeg"/><Relationship Id="rId9" Type="http://schemas.openxmlformats.org/officeDocument/2006/relationships/audio" Target="../media/audio6.wav"/></Relationships>
</file>

<file path=ppt/slides/_rels/slide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1828800"/>
            <a:ext cx="7772400" cy="1905000"/>
          </a:xfrm>
        </p:spPr>
        <p:txBody>
          <a:bodyPr/>
          <a:lstStyle/>
          <a:p>
            <a:pPr eaLnBrk="1" hangingPunct="1"/>
            <a:r>
              <a:rPr lang="en-US" sz="2800" dirty="0">
                <a:latin typeface="Arial Black" pitchFamily="34" charset="0"/>
              </a:rPr>
              <a:t>Colorado Statewide Digital Trunked Radio System Training</a:t>
            </a:r>
          </a:p>
        </p:txBody>
      </p:sp>
      <p:sp>
        <p:nvSpPr>
          <p:cNvPr id="4099" name="Rectangle 3"/>
          <p:cNvSpPr>
            <a:spLocks noGrp="1" noChangeArrowheads="1"/>
          </p:cNvSpPr>
          <p:nvPr>
            <p:ph type="subTitle" idx="1"/>
          </p:nvPr>
        </p:nvSpPr>
        <p:spPr>
          <a:xfrm>
            <a:off x="1371600" y="4572000"/>
            <a:ext cx="6400800" cy="1679575"/>
          </a:xfrm>
        </p:spPr>
        <p:txBody>
          <a:bodyPr/>
          <a:lstStyle/>
          <a:p>
            <a:pPr eaLnBrk="1" hangingPunct="1"/>
            <a:r>
              <a:rPr lang="en-US" sz="2400" dirty="0"/>
              <a:t>Prepared by:</a:t>
            </a:r>
          </a:p>
          <a:p>
            <a:pPr eaLnBrk="1" hangingPunct="1"/>
            <a:r>
              <a:rPr lang="en-US" sz="2400" dirty="0"/>
              <a:t>CCNC, Inc.</a:t>
            </a:r>
          </a:p>
          <a:p>
            <a:pPr eaLnBrk="1" hangingPunct="1"/>
            <a:r>
              <a:rPr lang="en-US" sz="2400" dirty="0"/>
              <a:t>Training Sub-Committee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208314"/>
          </a:xfrm>
        </p:spPr>
        <p:txBody>
          <a:bodyPr/>
          <a:lstStyle/>
          <a:p>
            <a:r>
              <a:rPr lang="en-US" dirty="0"/>
              <a:t>GRAND COUNTY CHANNEL TEMPLATE</a:t>
            </a:r>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10</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graphicFrame>
        <p:nvGraphicFramePr>
          <p:cNvPr id="6" name="Object 5"/>
          <p:cNvGraphicFramePr>
            <a:graphicFrameLocks noChangeAspect="1"/>
          </p:cNvGraphicFramePr>
          <p:nvPr/>
        </p:nvGraphicFramePr>
        <p:xfrm>
          <a:off x="0" y="1988457"/>
          <a:ext cx="9144000" cy="4869543"/>
        </p:xfrm>
        <a:graphic>
          <a:graphicData uri="http://schemas.openxmlformats.org/presentationml/2006/ole">
            <mc:AlternateContent xmlns:mc="http://schemas.openxmlformats.org/markup-compatibility/2006">
              <mc:Choice xmlns:v="urn:schemas-microsoft-com:vml" Requires="v">
                <p:oleObj name="Worksheet" r:id="rId2" imgW="8820302" imgH="4229100" progId="Excel.Sheet.8">
                  <p:embed/>
                </p:oleObj>
              </mc:Choice>
              <mc:Fallback>
                <p:oleObj name="Worksheet" r:id="rId2" imgW="8820302" imgH="4229100" progId="Excel.Shee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8457"/>
                        <a:ext cx="9144000" cy="48695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thruBlk="1"/>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p:spPr>
        <p:txBody>
          <a:bodyPr/>
          <a:lstStyle/>
          <a:p>
            <a:fld id="{A10AAD4F-1DE9-4959-AA08-AB9A9216C330}" type="slidenum">
              <a:rPr lang="en-US" smtClean="0"/>
              <a:pPr/>
              <a:t>100</a:t>
            </a:fld>
            <a:endParaRPr lang="en-US"/>
          </a:p>
        </p:txBody>
      </p:sp>
      <p:sp>
        <p:nvSpPr>
          <p:cNvPr id="54277" name="Rectangle 2"/>
          <p:cNvSpPr>
            <a:spLocks noGrp="1" noChangeArrowheads="1"/>
          </p:cNvSpPr>
          <p:nvPr>
            <p:ph type="title"/>
          </p:nvPr>
        </p:nvSpPr>
        <p:spPr/>
        <p:txBody>
          <a:bodyPr/>
          <a:lstStyle/>
          <a:p>
            <a:pPr eaLnBrk="1" hangingPunct="1">
              <a:defRPr/>
            </a:pPr>
            <a:r>
              <a:rPr lang="en-US" dirty="0">
                <a:latin typeface="+mn-lt"/>
              </a:rPr>
              <a:t>Site Trunking</a:t>
            </a:r>
          </a:p>
        </p:txBody>
      </p:sp>
      <p:sp>
        <p:nvSpPr>
          <p:cNvPr id="171036" name="Text Box 28"/>
          <p:cNvSpPr txBox="1">
            <a:spLocks noChangeArrowheads="1"/>
          </p:cNvSpPr>
          <p:nvPr/>
        </p:nvSpPr>
        <p:spPr bwMode="auto">
          <a:xfrm>
            <a:off x="838200" y="2133600"/>
            <a:ext cx="7620000" cy="3151188"/>
          </a:xfrm>
          <a:prstGeom prst="rect">
            <a:avLst/>
          </a:prstGeom>
          <a:noFill/>
          <a:ln w="9525">
            <a:noFill/>
            <a:miter lim="800000"/>
            <a:headEnd/>
            <a:tailEnd/>
          </a:ln>
          <a:effectLst/>
        </p:spPr>
        <p:txBody>
          <a:bodyPr lIns="102833" tIns="51417" rIns="102833" bIns="51417">
            <a:spAutoFit/>
          </a:bodyPr>
          <a:lstStyle/>
          <a:p>
            <a:pPr eaLnBrk="1" hangingPunct="1">
              <a:spcBef>
                <a:spcPct val="25000"/>
              </a:spcBef>
              <a:spcAft>
                <a:spcPct val="25000"/>
              </a:spcAft>
              <a:buClr>
                <a:schemeClr val="accent1"/>
              </a:buClr>
              <a:buSzPct val="80000"/>
              <a:defRPr/>
            </a:pPr>
            <a:r>
              <a:rPr lang="en-US" altLang="en-US" dirty="0"/>
              <a:t>In the DTRS system, if a particular site loses connectivity to the zone controller, the site enters into a site trunking operational mode.</a:t>
            </a:r>
          </a:p>
          <a:p>
            <a:pPr eaLnBrk="1" hangingPunct="1">
              <a:spcBef>
                <a:spcPct val="25000"/>
              </a:spcBef>
              <a:spcAft>
                <a:spcPct val="25000"/>
              </a:spcAft>
              <a:buClr>
                <a:schemeClr val="accent1"/>
              </a:buClr>
              <a:buSzPct val="80000"/>
              <a:defRPr/>
            </a:pPr>
            <a:r>
              <a:rPr lang="en-US" altLang="en-US" dirty="0"/>
              <a:t>In this mode of operation, the user can only communicate with other units using the same site.</a:t>
            </a:r>
          </a:p>
          <a:p>
            <a:pPr eaLnBrk="1" hangingPunct="1">
              <a:spcBef>
                <a:spcPct val="25000"/>
              </a:spcBef>
              <a:spcAft>
                <a:spcPct val="25000"/>
              </a:spcAft>
              <a:buClr>
                <a:schemeClr val="accent1"/>
              </a:buClr>
              <a:buSzPct val="80000"/>
              <a:defRPr/>
            </a:pPr>
            <a:r>
              <a:rPr lang="en-US" altLang="en-US" dirty="0"/>
              <a:t>This could also isolate the user from their communications center if both the user and the center are not using the same site.</a:t>
            </a:r>
          </a:p>
          <a:p>
            <a:pPr eaLnBrk="1" hangingPunct="1">
              <a:spcBef>
                <a:spcPct val="25000"/>
              </a:spcBef>
              <a:spcAft>
                <a:spcPct val="25000"/>
              </a:spcAft>
              <a:buClr>
                <a:schemeClr val="accent1"/>
              </a:buClr>
              <a:buSzPct val="80000"/>
              <a:defRPr/>
            </a:pPr>
            <a:r>
              <a:rPr lang="en-US" altLang="en-US" dirty="0"/>
              <a:t>Radios in the DTRS system can be programmed by a qualified radio technician to indicate when site trunking becomes active.</a:t>
            </a:r>
            <a:endParaRPr lang="en-US" dirty="0"/>
          </a:p>
          <a:p>
            <a:pPr eaLnBrk="1" hangingPunct="1">
              <a:spcBef>
                <a:spcPct val="25000"/>
              </a:spcBef>
              <a:spcAft>
                <a:spcPct val="25000"/>
              </a:spcAft>
              <a:buClr>
                <a:schemeClr val="accent1"/>
              </a:buClr>
              <a:buSzPct val="80000"/>
              <a:defRPr/>
            </a:pPr>
            <a:r>
              <a:rPr lang="en-US" dirty="0"/>
              <a:t>Any questions contact your Radio System Administrator/Coordinator.</a:t>
            </a:r>
            <a:endParaRPr lang="en-US" dirty="0">
              <a:effectLst>
                <a:outerShdw blurRad="38100" dist="38100" dir="2700000" algn="tl">
                  <a:srgbClr val="C0C0C0"/>
                </a:outerShdw>
              </a:effectLst>
            </a:endParaRPr>
          </a:p>
        </p:txBody>
      </p:sp>
      <p:sp>
        <p:nvSpPr>
          <p:cNvPr id="55301" name="Rectangle 5"/>
          <p:cNvSpPr>
            <a:spLocks noGrp="1" noChangeArrowheads="1"/>
          </p:cNvSpPr>
          <p:nvPr>
            <p:ph type="ftr" sz="quarter" idx="10"/>
          </p:nvPr>
        </p:nvSpPr>
        <p:spPr>
          <a:noFill/>
        </p:spPr>
        <p:txBody>
          <a:bodyPr/>
          <a:lstStyle/>
          <a:p>
            <a:r>
              <a:rPr lang="en-US"/>
              <a:t>CCNC, Inc. Training Sub-Committee</a:t>
            </a:r>
          </a:p>
        </p:txBody>
      </p:sp>
      <p:sp>
        <p:nvSpPr>
          <p:cNvPr id="55302"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p:spPr>
        <p:txBody>
          <a:bodyPr/>
          <a:lstStyle/>
          <a:p>
            <a:fld id="{66A264E1-2813-402D-81BA-D2A6D668FCB3}" type="slidenum">
              <a:rPr lang="en-US" smtClean="0"/>
              <a:pPr/>
              <a:t>101</a:t>
            </a:fld>
            <a:endParaRPr lang="en-US"/>
          </a:p>
        </p:txBody>
      </p:sp>
      <p:sp>
        <p:nvSpPr>
          <p:cNvPr id="55301" name="Rectangle 2"/>
          <p:cNvSpPr>
            <a:spLocks noGrp="1" noChangeArrowheads="1"/>
          </p:cNvSpPr>
          <p:nvPr>
            <p:ph type="title"/>
          </p:nvPr>
        </p:nvSpPr>
        <p:spPr>
          <a:xfrm>
            <a:off x="762000" y="1066800"/>
            <a:ext cx="7772400" cy="685800"/>
          </a:xfrm>
        </p:spPr>
        <p:txBody>
          <a:bodyPr/>
          <a:lstStyle/>
          <a:p>
            <a:pPr eaLnBrk="1" hangingPunct="1">
              <a:defRPr/>
            </a:pPr>
            <a:r>
              <a:rPr lang="en-US" sz="3200" dirty="0">
                <a:latin typeface="+mn-lt"/>
              </a:rPr>
              <a:t>Additional Information</a:t>
            </a:r>
          </a:p>
        </p:txBody>
      </p:sp>
      <p:sp>
        <p:nvSpPr>
          <p:cNvPr id="55302" name="Text Box 3"/>
          <p:cNvSpPr txBox="1">
            <a:spLocks noChangeArrowheads="1"/>
          </p:cNvSpPr>
          <p:nvPr/>
        </p:nvSpPr>
        <p:spPr bwMode="auto">
          <a:xfrm>
            <a:off x="1676400" y="1828800"/>
            <a:ext cx="6713538" cy="4370388"/>
          </a:xfrm>
          <a:prstGeom prst="rect">
            <a:avLst/>
          </a:prstGeom>
          <a:noFill/>
          <a:ln w="9525">
            <a:noFill/>
            <a:miter lim="800000"/>
            <a:headEnd/>
            <a:tailEnd/>
          </a:ln>
        </p:spPr>
        <p:txBody>
          <a:bodyPr>
            <a:spAutoFit/>
          </a:bodyPr>
          <a:lstStyle/>
          <a:p>
            <a:pPr eaLnBrk="1" hangingPunct="1">
              <a:spcBef>
                <a:spcPct val="50000"/>
              </a:spcBef>
              <a:defRPr/>
            </a:pPr>
            <a:r>
              <a:rPr lang="en-US" sz="2000" b="1" u="sng" dirty="0">
                <a:latin typeface="+mn-lt"/>
              </a:rPr>
              <a:t>Radio Specific Information</a:t>
            </a:r>
          </a:p>
          <a:p>
            <a:pPr eaLnBrk="1" hangingPunct="1">
              <a:spcBef>
                <a:spcPct val="50000"/>
              </a:spcBef>
              <a:defRPr/>
            </a:pPr>
            <a:r>
              <a:rPr lang="en-US" sz="2400" dirty="0">
                <a:latin typeface="+mn-lt"/>
              </a:rPr>
              <a:t>	</a:t>
            </a:r>
            <a:r>
              <a:rPr lang="en-US" dirty="0">
                <a:latin typeface="+mn-lt"/>
              </a:rPr>
              <a:t>Contact Your Radio System Administrator/Coordinator</a:t>
            </a:r>
          </a:p>
          <a:p>
            <a:pPr eaLnBrk="1" hangingPunct="1">
              <a:spcBef>
                <a:spcPct val="50000"/>
              </a:spcBef>
              <a:defRPr/>
            </a:pPr>
            <a:r>
              <a:rPr lang="en-US" sz="2000" b="1" u="sng" dirty="0">
                <a:latin typeface="+mn-lt"/>
              </a:rPr>
              <a:t>CCNC, Inc. Standard Operating Procedures</a:t>
            </a:r>
          </a:p>
          <a:p>
            <a:pPr eaLnBrk="1" hangingPunct="1">
              <a:spcBef>
                <a:spcPct val="50000"/>
              </a:spcBef>
              <a:defRPr/>
            </a:pPr>
            <a:r>
              <a:rPr lang="en-US" sz="2400" dirty="0">
                <a:latin typeface="+mn-lt"/>
              </a:rPr>
              <a:t>	</a:t>
            </a:r>
            <a:r>
              <a:rPr lang="en-US" sz="2000" u="sng" dirty="0">
                <a:solidFill>
                  <a:schemeClr val="hlink"/>
                </a:solidFill>
                <a:latin typeface="+mn-lt"/>
                <a:hlinkClick r:id="rId3"/>
              </a:rPr>
              <a:t>www.ccncinc.org/</a:t>
            </a:r>
            <a:endParaRPr lang="en-US" sz="2000" u="sng" dirty="0">
              <a:solidFill>
                <a:schemeClr val="hlink"/>
              </a:solidFill>
              <a:latin typeface="+mn-lt"/>
            </a:endParaRPr>
          </a:p>
          <a:p>
            <a:pPr eaLnBrk="1" hangingPunct="1">
              <a:spcBef>
                <a:spcPct val="50000"/>
              </a:spcBef>
              <a:defRPr/>
            </a:pPr>
            <a:r>
              <a:rPr lang="en-US" sz="2000" b="1" u="sng" dirty="0">
                <a:latin typeface="+mn-lt"/>
              </a:rPr>
              <a:t>DTRS System Information</a:t>
            </a:r>
          </a:p>
          <a:p>
            <a:pPr eaLnBrk="1" hangingPunct="1">
              <a:spcBef>
                <a:spcPct val="50000"/>
              </a:spcBef>
              <a:defRPr/>
            </a:pPr>
            <a:r>
              <a:rPr lang="en-US" sz="2400" dirty="0">
                <a:latin typeface="+mn-lt"/>
              </a:rPr>
              <a:t>	</a:t>
            </a:r>
            <a:r>
              <a:rPr lang="en-US" sz="2000" dirty="0">
                <a:latin typeface="+mn-lt"/>
              </a:rPr>
              <a:t>Visit our website at </a:t>
            </a:r>
            <a:r>
              <a:rPr lang="en-US" sz="2000" dirty="0">
                <a:latin typeface="+mn-lt"/>
                <a:hlinkClick r:id="rId4"/>
              </a:rPr>
              <a:t>www.ccncinc.org/</a:t>
            </a:r>
            <a:endParaRPr lang="en-US" sz="2000" dirty="0">
              <a:latin typeface="+mn-lt"/>
            </a:endParaRPr>
          </a:p>
          <a:p>
            <a:pPr eaLnBrk="1" hangingPunct="1">
              <a:spcBef>
                <a:spcPct val="50000"/>
              </a:spcBef>
              <a:defRPr/>
            </a:pPr>
            <a:r>
              <a:rPr lang="en-US" sz="2000" dirty="0">
                <a:latin typeface="+mn-lt"/>
              </a:rPr>
              <a:t>	Visit Colorado’s website at </a:t>
            </a:r>
            <a:r>
              <a:rPr lang="en-US" sz="2000" dirty="0">
                <a:latin typeface="+mn-lt"/>
                <a:hlinkClick r:id="rId5"/>
              </a:rPr>
              <a:t>www.colorado.gov/oit</a:t>
            </a:r>
            <a:endParaRPr lang="en-US" sz="2000" dirty="0">
              <a:latin typeface="+mn-lt"/>
            </a:endParaRPr>
          </a:p>
          <a:p>
            <a:pPr eaLnBrk="1" hangingPunct="1">
              <a:spcBef>
                <a:spcPct val="50000"/>
              </a:spcBef>
              <a:defRPr/>
            </a:pPr>
            <a:r>
              <a:rPr lang="en-US" sz="2000" b="1" u="sng" dirty="0">
                <a:latin typeface="+mn-lt"/>
              </a:rPr>
              <a:t>Meeting Information</a:t>
            </a:r>
          </a:p>
          <a:p>
            <a:pPr eaLnBrk="1" hangingPunct="1">
              <a:spcBef>
                <a:spcPct val="50000"/>
              </a:spcBef>
              <a:defRPr/>
            </a:pPr>
            <a:r>
              <a:rPr lang="en-US" sz="2000" dirty="0">
                <a:latin typeface="+mn-lt"/>
              </a:rPr>
              <a:t>	</a:t>
            </a:r>
            <a:r>
              <a:rPr lang="en-US" sz="2000" dirty="0">
                <a:latin typeface="+mn-lt"/>
                <a:hlinkClick r:id="rId4"/>
              </a:rPr>
              <a:t>www.ccncinc.org/</a:t>
            </a:r>
            <a:endParaRPr lang="en-US" sz="2000" dirty="0">
              <a:latin typeface="+mn-lt"/>
            </a:endParaRPr>
          </a:p>
        </p:txBody>
      </p:sp>
      <p:sp>
        <p:nvSpPr>
          <p:cNvPr id="56325" name="Rectangle 5"/>
          <p:cNvSpPr>
            <a:spLocks noGrp="1" noChangeArrowheads="1"/>
          </p:cNvSpPr>
          <p:nvPr>
            <p:ph type="ftr" sz="quarter" idx="10"/>
          </p:nvPr>
        </p:nvSpPr>
        <p:spPr>
          <a:noFill/>
        </p:spPr>
        <p:txBody>
          <a:bodyPr/>
          <a:lstStyle/>
          <a:p>
            <a:r>
              <a:rPr lang="en-US"/>
              <a:t>CCNC, Inc. Training Sub-Committee</a:t>
            </a:r>
          </a:p>
        </p:txBody>
      </p:sp>
      <p:sp>
        <p:nvSpPr>
          <p:cNvPr id="56326"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1"/>
          </p:nvPr>
        </p:nvSpPr>
        <p:spPr>
          <a:noFill/>
        </p:spPr>
        <p:txBody>
          <a:bodyPr/>
          <a:lstStyle/>
          <a:p>
            <a:fld id="{CF7EBC2A-7EE1-4F95-8770-F829576F4796}" type="slidenum">
              <a:rPr lang="en-US" smtClean="0"/>
              <a:pPr/>
              <a:t>102</a:t>
            </a:fld>
            <a:endParaRPr lang="en-US"/>
          </a:p>
        </p:txBody>
      </p:sp>
      <p:sp>
        <p:nvSpPr>
          <p:cNvPr id="1026" name="Text Box 2"/>
          <p:cNvSpPr txBox="1">
            <a:spLocks noChangeArrowheads="1"/>
          </p:cNvSpPr>
          <p:nvPr/>
        </p:nvSpPr>
        <p:spPr bwMode="auto">
          <a:xfrm>
            <a:off x="1600200" y="2819400"/>
            <a:ext cx="6553200" cy="1190625"/>
          </a:xfrm>
          <a:prstGeom prst="rect">
            <a:avLst/>
          </a:prstGeom>
          <a:noFill/>
          <a:ln w="9525">
            <a:noFill/>
            <a:miter lim="800000"/>
            <a:headEnd/>
            <a:tailEnd/>
          </a:ln>
          <a:effectLst>
            <a:outerShdw dist="35921" dir="2700000" algn="ctr" rotWithShape="0">
              <a:schemeClr val="bg2">
                <a:alpha val="50000"/>
              </a:schemeClr>
            </a:outerShdw>
          </a:effectLst>
        </p:spPr>
        <p:txBody>
          <a:bodyPr anchor="b">
            <a:spAutoFit/>
          </a:bodyPr>
          <a:lstStyle/>
          <a:p>
            <a:pPr algn="ctr" eaLnBrk="1" hangingPunct="1">
              <a:spcBef>
                <a:spcPct val="50000"/>
              </a:spcBef>
              <a:defRPr/>
            </a:pPr>
            <a:r>
              <a:rPr lang="en-US" sz="3600" b="1">
                <a:solidFill>
                  <a:srgbClr val="0066FF"/>
                </a:solidFill>
                <a:effectLst>
                  <a:outerShdw blurRad="38100" dist="38100" dir="2700000" algn="tl">
                    <a:srgbClr val="C0C0C0"/>
                  </a:outerShdw>
                </a:effectLst>
              </a:rPr>
              <a:t>Thank You For Your Interest and Participation</a:t>
            </a:r>
          </a:p>
        </p:txBody>
      </p:sp>
      <p:sp>
        <p:nvSpPr>
          <p:cNvPr id="56326" name="Rectangle 3"/>
          <p:cNvSpPr>
            <a:spLocks noGrp="1" noChangeArrowheads="1"/>
          </p:cNvSpPr>
          <p:nvPr>
            <p:ph type="title" idx="4294967295"/>
          </p:nvPr>
        </p:nvSpPr>
        <p:spPr/>
        <p:txBody>
          <a:bodyPr/>
          <a:lstStyle/>
          <a:p>
            <a:pPr eaLnBrk="1" hangingPunct="1">
              <a:defRPr/>
            </a:pPr>
            <a:r>
              <a:rPr lang="en-US" dirty="0">
                <a:latin typeface="+mn-lt"/>
              </a:rPr>
              <a:t>Thank You!</a:t>
            </a:r>
          </a:p>
        </p:txBody>
      </p:sp>
      <p:sp>
        <p:nvSpPr>
          <p:cNvPr id="57349" name="Rectangle 5"/>
          <p:cNvSpPr>
            <a:spLocks noGrp="1" noChangeArrowheads="1"/>
          </p:cNvSpPr>
          <p:nvPr>
            <p:ph type="ftr" sz="quarter" idx="10"/>
          </p:nvPr>
        </p:nvSpPr>
        <p:spPr>
          <a:noFill/>
        </p:spPr>
        <p:txBody>
          <a:bodyPr/>
          <a:lstStyle/>
          <a:p>
            <a:r>
              <a:rPr lang="en-US"/>
              <a:t>CCNC, Inc. Training Sub-Committee</a:t>
            </a:r>
          </a:p>
        </p:txBody>
      </p:sp>
      <p:sp>
        <p:nvSpPr>
          <p:cNvPr id="57350"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ndAc>
      <p:stSnd>
        <p:snd r:embed="rId3" name="LowBattery.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192A121D-9660-4E7C-890B-053ACB8B34F0}" type="slidenum">
              <a:rPr lang="en-US" smtClean="0"/>
              <a:pPr/>
              <a:t>11</a:t>
            </a:fld>
            <a:endParaRPr lang="en-US"/>
          </a:p>
        </p:txBody>
      </p:sp>
      <p:sp>
        <p:nvSpPr>
          <p:cNvPr id="15365" name="Rectangle 2"/>
          <p:cNvSpPr>
            <a:spLocks noGrp="1" noChangeArrowheads="1"/>
          </p:cNvSpPr>
          <p:nvPr>
            <p:ph type="title"/>
          </p:nvPr>
        </p:nvSpPr>
        <p:spPr>
          <a:xfrm>
            <a:off x="685800" y="2286000"/>
            <a:ext cx="7772400" cy="1143000"/>
          </a:xfrm>
        </p:spPr>
        <p:txBody>
          <a:bodyPr/>
          <a:lstStyle/>
          <a:p>
            <a:pPr eaLnBrk="1" hangingPunct="1">
              <a:defRPr/>
            </a:pPr>
            <a:r>
              <a:rPr lang="en-US">
                <a:latin typeface="+mn-lt"/>
              </a:rPr>
              <a:t>Mutual Aid</a:t>
            </a:r>
          </a:p>
        </p:txBody>
      </p:sp>
      <p:sp>
        <p:nvSpPr>
          <p:cNvPr id="16388" name="Rectangle 5"/>
          <p:cNvSpPr>
            <a:spLocks noGrp="1" noChangeArrowheads="1"/>
          </p:cNvSpPr>
          <p:nvPr>
            <p:ph type="ftr" sz="quarter" idx="11"/>
          </p:nvPr>
        </p:nvSpPr>
        <p:spPr>
          <a:noFill/>
        </p:spPr>
        <p:txBody>
          <a:bodyPr/>
          <a:lstStyle/>
          <a:p>
            <a:r>
              <a:rPr lang="en-US"/>
              <a:t>CCNC, Inc. Training Sub-Committee</a:t>
            </a:r>
          </a:p>
        </p:txBody>
      </p:sp>
      <p:sp>
        <p:nvSpPr>
          <p:cNvPr id="16389" name="Rectangle 4"/>
          <p:cNvSpPr>
            <a:spLocks noGrp="1" noChangeArrowheads="1"/>
          </p:cNvSpPr>
          <p:nvPr>
            <p:ph type="dt" sz="quarter" idx="10"/>
          </p:nvPr>
        </p:nvSpPr>
        <p:spPr>
          <a:noFill/>
        </p:spPr>
        <p:txBody>
          <a:bodyPr/>
          <a:lstStyle/>
          <a:p>
            <a:r>
              <a:rPr lang="en-US"/>
              <a:t>December 1, 2008</a:t>
            </a: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EEB1D7AC-1C8B-4DA5-AA38-6E1E62623639}" type="slidenum">
              <a:rPr lang="en-US" smtClean="0"/>
              <a:pPr/>
              <a:t>12</a:t>
            </a:fld>
            <a:endParaRPr lang="en-US"/>
          </a:p>
        </p:txBody>
      </p:sp>
      <p:sp>
        <p:nvSpPr>
          <p:cNvPr id="16389" name="Rectangle 2"/>
          <p:cNvSpPr>
            <a:spLocks noGrp="1" noChangeArrowheads="1"/>
          </p:cNvSpPr>
          <p:nvPr>
            <p:ph type="title"/>
          </p:nvPr>
        </p:nvSpPr>
        <p:spPr>
          <a:xfrm>
            <a:off x="0" y="874713"/>
            <a:ext cx="9144000" cy="687387"/>
          </a:xfrm>
        </p:spPr>
        <p:txBody>
          <a:bodyPr/>
          <a:lstStyle/>
          <a:p>
            <a:pPr eaLnBrk="1" hangingPunct="1">
              <a:defRPr/>
            </a:pPr>
            <a:r>
              <a:rPr lang="en-US" sz="3600" dirty="0">
                <a:latin typeface="+mn-lt"/>
              </a:rPr>
              <a:t>Mutual Aid Channels (MAC)</a:t>
            </a:r>
          </a:p>
        </p:txBody>
      </p:sp>
      <p:sp>
        <p:nvSpPr>
          <p:cNvPr id="17412" name="Text Box 5"/>
          <p:cNvSpPr txBox="1">
            <a:spLocks noChangeArrowheads="1"/>
          </p:cNvSpPr>
          <p:nvPr/>
        </p:nvSpPr>
        <p:spPr bwMode="auto">
          <a:xfrm>
            <a:off x="304800" y="1920875"/>
            <a:ext cx="2133600" cy="4246563"/>
          </a:xfrm>
          <a:prstGeom prst="rect">
            <a:avLst/>
          </a:prstGeom>
          <a:noFill/>
          <a:ln w="9525">
            <a:noFill/>
            <a:miter lim="800000"/>
            <a:headEnd/>
            <a:tailEnd/>
          </a:ln>
        </p:spPr>
        <p:txBody>
          <a:bodyPr anchor="b">
            <a:spAutoFit/>
          </a:bodyPr>
          <a:lstStyle/>
          <a:p>
            <a:pPr eaLnBrk="1" hangingPunct="1">
              <a:spcBef>
                <a:spcPct val="50000"/>
              </a:spcBef>
            </a:pPr>
            <a:r>
              <a:rPr lang="en-US" sz="1600" b="1"/>
              <a:t>The State has been divided into 5 Mutual Aid Regions.</a:t>
            </a:r>
          </a:p>
          <a:p>
            <a:pPr eaLnBrk="1" hangingPunct="1">
              <a:spcBef>
                <a:spcPct val="50000"/>
              </a:spcBef>
            </a:pPr>
            <a:r>
              <a:rPr lang="en-US" sz="1600" b="1"/>
              <a:t>Each Region has 4 Mutual Aid Channels.</a:t>
            </a:r>
          </a:p>
          <a:p>
            <a:pPr eaLnBrk="1" hangingPunct="1">
              <a:spcBef>
                <a:spcPct val="50000"/>
              </a:spcBef>
            </a:pPr>
            <a:r>
              <a:rPr lang="en-US" sz="1600" b="1"/>
              <a:t>There is 1 statewide mutual aid channel.</a:t>
            </a:r>
          </a:p>
          <a:p>
            <a:pPr eaLnBrk="1" hangingPunct="1">
              <a:spcBef>
                <a:spcPct val="50000"/>
              </a:spcBef>
            </a:pPr>
            <a:endParaRPr lang="en-US" sz="1600" b="1"/>
          </a:p>
          <a:p>
            <a:pPr eaLnBrk="1" hangingPunct="1">
              <a:spcBef>
                <a:spcPct val="50000"/>
              </a:spcBef>
            </a:pPr>
            <a:r>
              <a:rPr lang="en-US" sz="1600" b="1" i="1" u="sng"/>
              <a:t>Note:</a:t>
            </a:r>
            <a:r>
              <a:rPr lang="en-US" sz="1600" b="1"/>
              <a:t> </a:t>
            </a:r>
          </a:p>
          <a:p>
            <a:pPr eaLnBrk="1" hangingPunct="1">
              <a:spcBef>
                <a:spcPct val="50000"/>
              </a:spcBef>
            </a:pPr>
            <a:r>
              <a:rPr lang="en-US" sz="1200" b="1"/>
              <a:t>Standard Operating Procedures are developed for use of these channels.  Please refer to the SOP for additional specialized MAC channels.</a:t>
            </a:r>
          </a:p>
        </p:txBody>
      </p:sp>
      <p:pic>
        <p:nvPicPr>
          <p:cNvPr id="17413" name="Picture 7" descr="MACS2006.gif"/>
          <p:cNvPicPr>
            <a:picLocks noChangeAspect="1"/>
          </p:cNvPicPr>
          <p:nvPr/>
        </p:nvPicPr>
        <p:blipFill>
          <a:blip r:embed="rId3" cstate="print"/>
          <a:srcRect/>
          <a:stretch>
            <a:fillRect/>
          </a:stretch>
        </p:blipFill>
        <p:spPr bwMode="auto">
          <a:xfrm>
            <a:off x="2582863" y="1825625"/>
            <a:ext cx="5810250" cy="4494213"/>
          </a:xfrm>
          <a:prstGeom prst="rect">
            <a:avLst/>
          </a:prstGeom>
          <a:noFill/>
          <a:ln w="9525">
            <a:noFill/>
            <a:miter lim="800000"/>
            <a:headEnd/>
            <a:tailEnd/>
          </a:ln>
        </p:spPr>
      </p:pic>
      <p:sp>
        <p:nvSpPr>
          <p:cNvPr id="17414" name="Rectangle 5"/>
          <p:cNvSpPr>
            <a:spLocks noGrp="1" noChangeArrowheads="1"/>
          </p:cNvSpPr>
          <p:nvPr>
            <p:ph type="ftr" sz="quarter" idx="10"/>
          </p:nvPr>
        </p:nvSpPr>
        <p:spPr>
          <a:noFill/>
        </p:spPr>
        <p:txBody>
          <a:bodyPr/>
          <a:lstStyle/>
          <a:p>
            <a:r>
              <a:rPr lang="en-US"/>
              <a:t>CCNC, Inc. Training Sub-Committee</a:t>
            </a:r>
          </a:p>
        </p:txBody>
      </p:sp>
      <p:sp>
        <p:nvSpPr>
          <p:cNvPr id="17415"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p>
            <a:fld id="{3FE021AE-B0E3-4C32-8A4C-D0E058469165}" type="slidenum">
              <a:rPr lang="en-US" smtClean="0"/>
              <a:pPr/>
              <a:t>13</a:t>
            </a:fld>
            <a:endParaRPr lang="en-US"/>
          </a:p>
        </p:txBody>
      </p:sp>
      <p:sp>
        <p:nvSpPr>
          <p:cNvPr id="17413" name="Rectangle 2"/>
          <p:cNvSpPr>
            <a:spLocks noGrp="1" noChangeArrowheads="1"/>
          </p:cNvSpPr>
          <p:nvPr>
            <p:ph type="title"/>
          </p:nvPr>
        </p:nvSpPr>
        <p:spPr>
          <a:xfrm>
            <a:off x="0" y="874713"/>
            <a:ext cx="9144000" cy="687387"/>
          </a:xfrm>
        </p:spPr>
        <p:txBody>
          <a:bodyPr/>
          <a:lstStyle/>
          <a:p>
            <a:pPr eaLnBrk="1" hangingPunct="1">
              <a:defRPr/>
            </a:pPr>
            <a:r>
              <a:rPr lang="en-US" sz="3600" dirty="0">
                <a:latin typeface="+mn-lt"/>
              </a:rPr>
              <a:t>Traveling Between Mutual Aid Regions</a:t>
            </a:r>
          </a:p>
        </p:txBody>
      </p:sp>
      <p:sp>
        <p:nvSpPr>
          <p:cNvPr id="18436" name="Text Box 3"/>
          <p:cNvSpPr txBox="1">
            <a:spLocks noChangeArrowheads="1"/>
          </p:cNvSpPr>
          <p:nvPr/>
        </p:nvSpPr>
        <p:spPr bwMode="auto">
          <a:xfrm>
            <a:off x="685800" y="1752600"/>
            <a:ext cx="7924800" cy="4119563"/>
          </a:xfrm>
          <a:prstGeom prst="rect">
            <a:avLst/>
          </a:prstGeom>
          <a:noFill/>
          <a:ln w="9525">
            <a:noFill/>
            <a:miter lim="800000"/>
            <a:headEnd/>
            <a:tailEnd/>
          </a:ln>
        </p:spPr>
        <p:txBody>
          <a:bodyPr lIns="102833" tIns="51417" rIns="102833" bIns="51417">
            <a:spAutoFit/>
          </a:bodyPr>
          <a:lstStyle/>
          <a:p>
            <a:pPr algn="ctr">
              <a:spcBef>
                <a:spcPct val="50000"/>
              </a:spcBef>
            </a:pPr>
            <a:r>
              <a:rPr lang="en-US" b="1"/>
              <a:t>Agencies may have need to travel between mutual aid regions for various reasons.</a:t>
            </a:r>
          </a:p>
          <a:p>
            <a:pPr algn="ctr">
              <a:spcBef>
                <a:spcPct val="50000"/>
              </a:spcBef>
            </a:pPr>
            <a:r>
              <a:rPr lang="en-US" b="1"/>
              <a:t>When traveling between regions, agencies should change their radios to an agency defined talkgroup for traveling when leaving their normal operational area.  This is due to system loading considerations. Consult with your Radio System Administrator/Coordinator for further information.</a:t>
            </a:r>
          </a:p>
          <a:p>
            <a:pPr algn="ctr">
              <a:spcBef>
                <a:spcPct val="50000"/>
              </a:spcBef>
            </a:pPr>
            <a:r>
              <a:rPr lang="en-US" b="1"/>
              <a:t>Agencies should not broadcast their dispatch channel (“dragging their channel”) around the state in areas where not designed for the additional talkgroup loading (CCNC SOP Sec. 7.4.9).</a:t>
            </a:r>
          </a:p>
          <a:p>
            <a:pPr algn="ctr">
              <a:spcBef>
                <a:spcPct val="50000"/>
              </a:spcBef>
            </a:pPr>
            <a:r>
              <a:rPr lang="en-US" b="1"/>
              <a:t>If an agency does not have a predetermined talkgroup for traveling, they should refer to Section 7.4.9 of the CCNC, Inc. SOP for channels that may be available for use.</a:t>
            </a:r>
          </a:p>
        </p:txBody>
      </p:sp>
      <p:sp>
        <p:nvSpPr>
          <p:cNvPr id="18437" name="Rectangle 5"/>
          <p:cNvSpPr>
            <a:spLocks noGrp="1" noChangeArrowheads="1"/>
          </p:cNvSpPr>
          <p:nvPr>
            <p:ph type="ftr" sz="quarter" idx="10"/>
          </p:nvPr>
        </p:nvSpPr>
        <p:spPr>
          <a:noFill/>
        </p:spPr>
        <p:txBody>
          <a:bodyPr/>
          <a:lstStyle/>
          <a:p>
            <a:r>
              <a:rPr lang="en-US"/>
              <a:t>CCNC, Inc. Training Sub-Committee</a:t>
            </a:r>
          </a:p>
        </p:txBody>
      </p:sp>
      <p:sp>
        <p:nvSpPr>
          <p:cNvPr id="18438"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600200"/>
          </a:xfrm>
        </p:spPr>
        <p:txBody>
          <a:bodyPr/>
          <a:lstStyle/>
          <a:p>
            <a:r>
              <a:rPr lang="en-US" dirty="0"/>
              <a:t>TRAVELING OUTSIDE OF GRAND COUNTY REGARDLESS OF PURPOSE </a:t>
            </a:r>
            <a:br>
              <a:rPr lang="en-US" dirty="0"/>
            </a:br>
            <a:endParaRPr lang="en-US" dirty="0"/>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14</a:t>
            </a:fld>
            <a:endParaRPr lang="en-US" dirty="0"/>
          </a:p>
        </p:txBody>
      </p:sp>
      <p:sp>
        <p:nvSpPr>
          <p:cNvPr id="7" name="TextBox 6"/>
          <p:cNvSpPr txBox="1"/>
          <p:nvPr/>
        </p:nvSpPr>
        <p:spPr>
          <a:xfrm>
            <a:off x="0" y="2844800"/>
            <a:ext cx="9144000" cy="2800767"/>
          </a:xfrm>
          <a:prstGeom prst="rect">
            <a:avLst/>
          </a:prstGeom>
          <a:noFill/>
        </p:spPr>
        <p:txBody>
          <a:bodyPr wrap="square" rtlCol="0">
            <a:spAutoFit/>
          </a:bodyPr>
          <a:lstStyle/>
          <a:p>
            <a:pPr algn="ctr"/>
            <a:r>
              <a:rPr lang="en-US" sz="3200" dirty="0">
                <a:solidFill>
                  <a:schemeClr val="accent2"/>
                </a:solidFill>
              </a:rPr>
              <a:t>USE</a:t>
            </a:r>
            <a:r>
              <a:rPr lang="en-US" sz="3200" dirty="0"/>
              <a:t> </a:t>
            </a:r>
            <a:r>
              <a:rPr lang="en-US" sz="3200" b="1" dirty="0"/>
              <a:t>GRAND MAC </a:t>
            </a:r>
            <a:r>
              <a:rPr lang="en-US" sz="3200" dirty="0">
                <a:solidFill>
                  <a:schemeClr val="accent2"/>
                </a:solidFill>
              </a:rPr>
              <a:t>AS OUR TRAVEL CHANNEL</a:t>
            </a:r>
          </a:p>
          <a:p>
            <a:pPr algn="ctr"/>
            <a:endParaRPr lang="en-US" sz="2400" dirty="0">
              <a:solidFill>
                <a:schemeClr val="accent2"/>
              </a:solidFill>
            </a:endParaRPr>
          </a:p>
          <a:p>
            <a:pPr algn="ctr">
              <a:buFontTx/>
              <a:buChar char="-"/>
            </a:pPr>
            <a:r>
              <a:rPr lang="en-US" sz="2400" b="1" dirty="0"/>
              <a:t>Zone A</a:t>
            </a:r>
            <a:r>
              <a:rPr lang="en-US" sz="2400" dirty="0"/>
              <a:t> channel </a:t>
            </a:r>
            <a:r>
              <a:rPr lang="en-US" sz="2400" b="1" dirty="0"/>
              <a:t>8 </a:t>
            </a:r>
            <a:r>
              <a:rPr lang="en-US" sz="2400" dirty="0"/>
              <a:t> </a:t>
            </a:r>
          </a:p>
          <a:p>
            <a:pPr algn="ctr">
              <a:buFontTx/>
              <a:buChar char="-"/>
            </a:pPr>
            <a:endParaRPr lang="en-US" sz="2400" dirty="0"/>
          </a:p>
          <a:p>
            <a:pPr algn="ctr"/>
            <a:r>
              <a:rPr lang="en-US" sz="2400" dirty="0"/>
              <a:t>          and/or  </a:t>
            </a:r>
          </a:p>
          <a:p>
            <a:pPr algn="ctr"/>
            <a:endParaRPr lang="en-US" sz="2400" dirty="0"/>
          </a:p>
          <a:p>
            <a:pPr algn="ctr">
              <a:buFontTx/>
              <a:buChar char="-"/>
            </a:pPr>
            <a:r>
              <a:rPr lang="en-US" sz="2400" b="1" dirty="0"/>
              <a:t>Zone B </a:t>
            </a:r>
            <a:r>
              <a:rPr lang="en-US" sz="2400" dirty="0"/>
              <a:t>channel </a:t>
            </a:r>
            <a:r>
              <a:rPr lang="en-US" sz="2400" b="1" dirty="0"/>
              <a:t>2</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1655"/>
            <a:ext cx="9144000" cy="762000"/>
          </a:xfrm>
        </p:spPr>
        <p:txBody>
          <a:bodyPr/>
          <a:lstStyle/>
          <a:p>
            <a:r>
              <a:rPr lang="en-US" b="1" dirty="0">
                <a:solidFill>
                  <a:srgbClr val="FF0000"/>
                </a:solidFill>
              </a:rPr>
              <a:t>WHY?</a:t>
            </a:r>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15</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sp>
        <p:nvSpPr>
          <p:cNvPr id="6" name="TextBox 5"/>
          <p:cNvSpPr txBox="1"/>
          <p:nvPr/>
        </p:nvSpPr>
        <p:spPr>
          <a:xfrm>
            <a:off x="0" y="2937164"/>
            <a:ext cx="9144000" cy="2246769"/>
          </a:xfrm>
          <a:prstGeom prst="rect">
            <a:avLst/>
          </a:prstGeom>
          <a:noFill/>
        </p:spPr>
        <p:txBody>
          <a:bodyPr wrap="square" rtlCol="0">
            <a:spAutoFit/>
          </a:bodyPr>
          <a:lstStyle/>
          <a:p>
            <a:pPr algn="ctr"/>
            <a:r>
              <a:rPr lang="en-US" sz="2800" dirty="0"/>
              <a:t>If you travel out of county and you do not switch over </a:t>
            </a:r>
          </a:p>
          <a:p>
            <a:pPr algn="ctr"/>
            <a:r>
              <a:rPr lang="en-US" sz="2800" dirty="0"/>
              <a:t>to </a:t>
            </a:r>
            <a:r>
              <a:rPr lang="en-US" sz="2800" b="1" dirty="0"/>
              <a:t>GRAND MAC</a:t>
            </a:r>
            <a:r>
              <a:rPr lang="en-US" sz="2800" dirty="0"/>
              <a:t>,  you take the entire Grand County </a:t>
            </a:r>
          </a:p>
          <a:p>
            <a:pPr algn="ctr"/>
            <a:r>
              <a:rPr lang="en-US" sz="2800" dirty="0"/>
              <a:t>800 Radio system and all of it’s current users with you </a:t>
            </a:r>
          </a:p>
          <a:p>
            <a:pPr algn="ctr"/>
            <a:r>
              <a:rPr lang="en-US" sz="2800" dirty="0"/>
              <a:t>And tie up the State System in the area you are </a:t>
            </a:r>
          </a:p>
          <a:p>
            <a:pPr algn="ctr"/>
            <a:r>
              <a:rPr lang="en-US" sz="2800" dirty="0"/>
              <a:t>traveling through</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6" presetClass="entr" presetSubtype="16" fill="hold" grpId="0" nodeType="after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p>
            <a:fld id="{8F7EF40A-AEAE-45D9-8A86-CB446A4A8E4B}" type="slidenum">
              <a:rPr lang="en-US" smtClean="0"/>
              <a:pPr/>
              <a:t>16</a:t>
            </a:fld>
            <a:endParaRPr lang="en-US"/>
          </a:p>
        </p:txBody>
      </p:sp>
      <p:sp>
        <p:nvSpPr>
          <p:cNvPr id="19460" name="Text Box 5"/>
          <p:cNvSpPr txBox="1">
            <a:spLocks noChangeArrowheads="1"/>
          </p:cNvSpPr>
          <p:nvPr/>
        </p:nvSpPr>
        <p:spPr bwMode="auto">
          <a:xfrm>
            <a:off x="644236" y="1004454"/>
            <a:ext cx="7924800" cy="1396500"/>
          </a:xfrm>
          <a:prstGeom prst="rect">
            <a:avLst/>
          </a:prstGeom>
          <a:noFill/>
          <a:ln w="9525">
            <a:noFill/>
            <a:miter lim="800000"/>
            <a:headEnd/>
            <a:tailEnd/>
          </a:ln>
        </p:spPr>
        <p:txBody>
          <a:bodyPr lIns="102833" tIns="51417" rIns="102833" bIns="51417">
            <a:spAutoFit/>
          </a:bodyPr>
          <a:lstStyle/>
          <a:p>
            <a:pPr algn="ctr">
              <a:spcBef>
                <a:spcPct val="50000"/>
              </a:spcBef>
            </a:pPr>
            <a:r>
              <a:rPr lang="en-US" sz="2800" b="1" dirty="0"/>
              <a:t>If you are assigned to respond outside of Grand County to Assist another Agency, what Channel do you use?</a:t>
            </a:r>
          </a:p>
        </p:txBody>
      </p:sp>
      <p:sp>
        <p:nvSpPr>
          <p:cNvPr id="7" name="TextBox 6"/>
          <p:cNvSpPr txBox="1"/>
          <p:nvPr/>
        </p:nvSpPr>
        <p:spPr>
          <a:xfrm>
            <a:off x="0" y="2887682"/>
            <a:ext cx="9144000" cy="3108543"/>
          </a:xfrm>
          <a:prstGeom prst="rect">
            <a:avLst/>
          </a:prstGeom>
          <a:noFill/>
        </p:spPr>
        <p:txBody>
          <a:bodyPr wrap="square" rtlCol="0">
            <a:spAutoFit/>
          </a:bodyPr>
          <a:lstStyle/>
          <a:p>
            <a:pPr algn="ctr"/>
            <a:r>
              <a:rPr lang="en-US" sz="2800" b="1" dirty="0"/>
              <a:t>USE GRAND MAC FOR TRAVELING OUTSIDE OF COUNTY</a:t>
            </a:r>
          </a:p>
          <a:p>
            <a:pPr algn="ctr"/>
            <a:r>
              <a:rPr lang="en-US" sz="2800" dirty="0"/>
              <a:t>AND</a:t>
            </a:r>
          </a:p>
          <a:p>
            <a:r>
              <a:rPr lang="en-US" sz="2800" dirty="0"/>
              <a:t>WHEN YOU </a:t>
            </a:r>
            <a:r>
              <a:rPr lang="en-US" sz="2800" b="1" dirty="0">
                <a:solidFill>
                  <a:schemeClr val="accent2"/>
                </a:solidFill>
              </a:rPr>
              <a:t>REACH YOUR DESTINATION YOU WILL SWITCH  OVER TO THE MUTUAL AID CHANNEL FOR THE INCIDENT THAT WAS PROVIDED TO YOU PRIOR TO THE ASSIGNMENT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p:spPr>
        <p:txBody>
          <a:bodyPr/>
          <a:lstStyle/>
          <a:p>
            <a:fld id="{606F72BD-705E-4D98-B6B2-BFCF5DDDCA1C}" type="slidenum">
              <a:rPr lang="en-US" smtClean="0"/>
              <a:pPr/>
              <a:t>17</a:t>
            </a:fld>
            <a:endParaRPr lang="en-US"/>
          </a:p>
        </p:txBody>
      </p:sp>
      <p:sp>
        <p:nvSpPr>
          <p:cNvPr id="20485" name="Rectangle 2"/>
          <p:cNvSpPr>
            <a:spLocks noGrp="1" noChangeArrowheads="1"/>
          </p:cNvSpPr>
          <p:nvPr>
            <p:ph type="title"/>
          </p:nvPr>
        </p:nvSpPr>
        <p:spPr>
          <a:xfrm>
            <a:off x="0" y="874713"/>
            <a:ext cx="9144000" cy="687387"/>
          </a:xfrm>
        </p:spPr>
        <p:txBody>
          <a:bodyPr/>
          <a:lstStyle/>
          <a:p>
            <a:pPr eaLnBrk="1" hangingPunct="1">
              <a:defRPr/>
            </a:pPr>
            <a:r>
              <a:rPr lang="en-US" sz="3600" dirty="0">
                <a:latin typeface="+mn-lt"/>
              </a:rPr>
              <a:t>Mutual Aid Channels (MAC)</a:t>
            </a:r>
          </a:p>
        </p:txBody>
      </p:sp>
      <p:sp>
        <p:nvSpPr>
          <p:cNvPr id="21508" name="Text Box 3"/>
          <p:cNvSpPr txBox="1">
            <a:spLocks noChangeArrowheads="1"/>
          </p:cNvSpPr>
          <p:nvPr/>
        </p:nvSpPr>
        <p:spPr bwMode="auto">
          <a:xfrm>
            <a:off x="762000" y="1981200"/>
            <a:ext cx="7924800" cy="2851150"/>
          </a:xfrm>
          <a:prstGeom prst="rect">
            <a:avLst/>
          </a:prstGeom>
          <a:noFill/>
          <a:ln w="9525">
            <a:noFill/>
            <a:miter lim="800000"/>
            <a:headEnd/>
            <a:tailEnd/>
          </a:ln>
        </p:spPr>
        <p:txBody>
          <a:bodyPr lIns="102833" tIns="51417" rIns="102833" bIns="51417">
            <a:spAutoFit/>
          </a:bodyPr>
          <a:lstStyle/>
          <a:p>
            <a:pPr algn="ctr">
              <a:spcBef>
                <a:spcPct val="50000"/>
              </a:spcBef>
            </a:pPr>
            <a:r>
              <a:rPr lang="en-US" b="1"/>
              <a:t>Mutual Aid Channels are not designed for an individual agencies day-to-day operations.</a:t>
            </a:r>
          </a:p>
          <a:p>
            <a:pPr algn="ctr">
              <a:spcBef>
                <a:spcPct val="50000"/>
              </a:spcBef>
            </a:pPr>
            <a:r>
              <a:rPr lang="en-US" b="1"/>
              <a:t>They are designed for mutual aid events where there are no other available common channels or talkgroups for use by the responding agencies.</a:t>
            </a:r>
          </a:p>
          <a:p>
            <a:pPr algn="ctr">
              <a:spcBef>
                <a:spcPct val="50000"/>
              </a:spcBef>
            </a:pPr>
            <a:endParaRPr lang="en-US" b="1"/>
          </a:p>
          <a:p>
            <a:pPr algn="ctr">
              <a:spcBef>
                <a:spcPct val="50000"/>
              </a:spcBef>
            </a:pPr>
            <a:r>
              <a:rPr lang="en-US" b="1"/>
              <a:t>For further information concerning MAC, refer to:</a:t>
            </a:r>
          </a:p>
          <a:p>
            <a:pPr algn="ctr">
              <a:spcBef>
                <a:spcPct val="50000"/>
              </a:spcBef>
            </a:pPr>
            <a:r>
              <a:rPr lang="en-US" b="1"/>
              <a:t> CCNC, Inc.  Standard Operating Procedures.</a:t>
            </a:r>
          </a:p>
        </p:txBody>
      </p:sp>
      <p:sp>
        <p:nvSpPr>
          <p:cNvPr id="21509" name="Rectangle 5"/>
          <p:cNvSpPr>
            <a:spLocks noGrp="1" noChangeArrowheads="1"/>
          </p:cNvSpPr>
          <p:nvPr>
            <p:ph type="ftr" sz="quarter" idx="10"/>
          </p:nvPr>
        </p:nvSpPr>
        <p:spPr>
          <a:noFill/>
        </p:spPr>
        <p:txBody>
          <a:bodyPr/>
          <a:lstStyle/>
          <a:p>
            <a:r>
              <a:rPr lang="en-US"/>
              <a:t>CCNC, Inc. Training Sub-Committee</a:t>
            </a:r>
          </a:p>
        </p:txBody>
      </p:sp>
      <p:sp>
        <p:nvSpPr>
          <p:cNvPr id="21510"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p:spPr>
        <p:txBody>
          <a:bodyPr/>
          <a:lstStyle/>
          <a:p>
            <a:fld id="{983DFE14-4AA6-4EDE-B826-3CE53A922A53}" type="slidenum">
              <a:rPr lang="en-US" smtClean="0"/>
              <a:pPr/>
              <a:t>18</a:t>
            </a:fld>
            <a:endParaRPr lang="en-US"/>
          </a:p>
        </p:txBody>
      </p:sp>
      <p:sp>
        <p:nvSpPr>
          <p:cNvPr id="21509" name="Rectangle 2"/>
          <p:cNvSpPr>
            <a:spLocks noGrp="1" noChangeArrowheads="1"/>
          </p:cNvSpPr>
          <p:nvPr>
            <p:ph type="title"/>
          </p:nvPr>
        </p:nvSpPr>
        <p:spPr>
          <a:xfrm>
            <a:off x="0" y="874713"/>
            <a:ext cx="9144000" cy="687387"/>
          </a:xfrm>
        </p:spPr>
        <p:txBody>
          <a:bodyPr/>
          <a:lstStyle/>
          <a:p>
            <a:pPr eaLnBrk="1" hangingPunct="1">
              <a:defRPr/>
            </a:pPr>
            <a:r>
              <a:rPr lang="en-US" sz="3600" dirty="0">
                <a:latin typeface="+mn-lt"/>
              </a:rPr>
              <a:t>Additional Mutual Aid</a:t>
            </a:r>
          </a:p>
        </p:txBody>
      </p:sp>
      <p:sp>
        <p:nvSpPr>
          <p:cNvPr id="22532" name="Text Box 3"/>
          <p:cNvSpPr txBox="1">
            <a:spLocks noChangeArrowheads="1"/>
          </p:cNvSpPr>
          <p:nvPr/>
        </p:nvSpPr>
        <p:spPr bwMode="auto">
          <a:xfrm>
            <a:off x="762000" y="1676400"/>
            <a:ext cx="7924800" cy="4813300"/>
          </a:xfrm>
          <a:prstGeom prst="rect">
            <a:avLst/>
          </a:prstGeom>
          <a:noFill/>
          <a:ln w="9525">
            <a:noFill/>
            <a:miter lim="800000"/>
            <a:headEnd/>
            <a:tailEnd/>
          </a:ln>
        </p:spPr>
        <p:txBody>
          <a:bodyPr lIns="102833" tIns="51417" rIns="102833" bIns="51417">
            <a:spAutoFit/>
          </a:bodyPr>
          <a:lstStyle/>
          <a:p>
            <a:pPr algn="ctr">
              <a:spcBef>
                <a:spcPct val="50000"/>
              </a:spcBef>
            </a:pPr>
            <a:r>
              <a:rPr lang="en-US" b="1"/>
              <a:t>As well as the MAC talkgroups, there are other talkgroups set aside for other specific uses. These include, but are not limited to:</a:t>
            </a:r>
          </a:p>
          <a:p>
            <a:pPr lvl="2">
              <a:spcBef>
                <a:spcPct val="50000"/>
              </a:spcBef>
              <a:buFontTx/>
              <a:buChar char="•"/>
            </a:pPr>
            <a:r>
              <a:rPr lang="en-US" b="1"/>
              <a:t>Public Safety Communications Center Talkgroups (Com-to-Com Nets) </a:t>
            </a:r>
          </a:p>
          <a:p>
            <a:pPr lvl="2">
              <a:spcBef>
                <a:spcPct val="50000"/>
              </a:spcBef>
              <a:buFontTx/>
              <a:buChar char="•"/>
            </a:pPr>
            <a:r>
              <a:rPr lang="en-US" b="1"/>
              <a:t>Regional Emergency Medical and Trauma Council (RETAC / EMS) Talkgroups</a:t>
            </a:r>
          </a:p>
          <a:p>
            <a:pPr lvl="2">
              <a:spcBef>
                <a:spcPct val="50000"/>
              </a:spcBef>
              <a:buFontTx/>
              <a:buChar char="•"/>
            </a:pPr>
            <a:r>
              <a:rPr lang="en-US" b="1"/>
              <a:t>County Health Department Talkgroups (CHD’s)</a:t>
            </a:r>
          </a:p>
          <a:p>
            <a:pPr lvl="2">
              <a:spcBef>
                <a:spcPct val="50000"/>
              </a:spcBef>
              <a:buFontTx/>
              <a:buChar char="•"/>
            </a:pPr>
            <a:r>
              <a:rPr lang="en-US" b="1"/>
              <a:t>Regional Interoperability Talkgroups (RIC’s)</a:t>
            </a:r>
          </a:p>
          <a:p>
            <a:pPr lvl="2">
              <a:spcBef>
                <a:spcPct val="50000"/>
              </a:spcBef>
              <a:buFontTx/>
              <a:buChar char="•"/>
            </a:pPr>
            <a:r>
              <a:rPr lang="en-US" b="1"/>
              <a:t>Statewide Simplex Channels (5 frequencies), STAC &amp; STACD</a:t>
            </a:r>
          </a:p>
          <a:p>
            <a:pPr lvl="2">
              <a:spcBef>
                <a:spcPct val="50000"/>
              </a:spcBef>
              <a:buFontTx/>
              <a:buChar char="•"/>
            </a:pPr>
            <a:r>
              <a:rPr lang="en-US" b="1"/>
              <a:t>International Interoperability Channels (8CALL90 and 8TAC’s)</a:t>
            </a:r>
          </a:p>
          <a:p>
            <a:pPr algn="ctr">
              <a:spcBef>
                <a:spcPct val="50000"/>
              </a:spcBef>
            </a:pPr>
            <a:r>
              <a:rPr lang="en-US" b="1"/>
              <a:t>For further information concerning mutual aid talkgroups, refer to:</a:t>
            </a:r>
          </a:p>
          <a:p>
            <a:pPr algn="ctr">
              <a:spcBef>
                <a:spcPct val="50000"/>
              </a:spcBef>
            </a:pPr>
            <a:r>
              <a:rPr lang="en-US" b="1"/>
              <a:t> CCNC, Inc.  Standard Operating Procedures and your Radio System Administrator/Coordinator.</a:t>
            </a:r>
          </a:p>
        </p:txBody>
      </p:sp>
      <p:sp>
        <p:nvSpPr>
          <p:cNvPr id="22533" name="Rectangle 5"/>
          <p:cNvSpPr>
            <a:spLocks noGrp="1" noChangeArrowheads="1"/>
          </p:cNvSpPr>
          <p:nvPr>
            <p:ph type="ftr" sz="quarter" idx="10"/>
          </p:nvPr>
        </p:nvSpPr>
        <p:spPr>
          <a:noFill/>
        </p:spPr>
        <p:txBody>
          <a:bodyPr/>
          <a:lstStyle/>
          <a:p>
            <a:r>
              <a:rPr lang="en-US"/>
              <a:t>CCNC, Inc. Training Sub-Committee</a:t>
            </a:r>
          </a:p>
        </p:txBody>
      </p:sp>
      <p:sp>
        <p:nvSpPr>
          <p:cNvPr id="22534"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p:spPr>
        <p:txBody>
          <a:bodyPr/>
          <a:lstStyle/>
          <a:p>
            <a:fld id="{76FD2EFB-8826-4511-9927-2C1A9C9F2268}" type="slidenum">
              <a:rPr lang="en-US" smtClean="0"/>
              <a:pPr/>
              <a:t>19</a:t>
            </a:fld>
            <a:endParaRPr lang="en-US"/>
          </a:p>
        </p:txBody>
      </p:sp>
      <p:sp>
        <p:nvSpPr>
          <p:cNvPr id="22533" name="Rectangle 2"/>
          <p:cNvSpPr>
            <a:spLocks noGrp="1" noChangeArrowheads="1"/>
          </p:cNvSpPr>
          <p:nvPr>
            <p:ph type="title"/>
          </p:nvPr>
        </p:nvSpPr>
        <p:spPr>
          <a:xfrm>
            <a:off x="609600" y="2438400"/>
            <a:ext cx="7772400" cy="1143000"/>
          </a:xfrm>
        </p:spPr>
        <p:txBody>
          <a:bodyPr/>
          <a:lstStyle/>
          <a:p>
            <a:pPr eaLnBrk="1" hangingPunct="1">
              <a:defRPr/>
            </a:pPr>
            <a:r>
              <a:rPr lang="en-US" dirty="0">
                <a:latin typeface="+mn-lt"/>
              </a:rPr>
              <a:t>Basic Radio System Information</a:t>
            </a:r>
            <a:br>
              <a:rPr lang="en-US" dirty="0">
                <a:latin typeface="+mn-lt"/>
              </a:rPr>
            </a:br>
            <a:r>
              <a:rPr lang="en-US" dirty="0">
                <a:latin typeface="+mn-lt"/>
              </a:rPr>
              <a:t>( “Radio 101” )</a:t>
            </a:r>
          </a:p>
        </p:txBody>
      </p:sp>
      <p:sp>
        <p:nvSpPr>
          <p:cNvPr id="23556" name="Rectangle 5"/>
          <p:cNvSpPr>
            <a:spLocks noGrp="1" noChangeArrowheads="1"/>
          </p:cNvSpPr>
          <p:nvPr>
            <p:ph type="ftr" sz="quarter" idx="10"/>
          </p:nvPr>
        </p:nvSpPr>
        <p:spPr>
          <a:noFill/>
        </p:spPr>
        <p:txBody>
          <a:bodyPr/>
          <a:lstStyle/>
          <a:p>
            <a:r>
              <a:rPr lang="en-US"/>
              <a:t>CCNC, Inc. Training Sub-Committee</a:t>
            </a:r>
          </a:p>
        </p:txBody>
      </p:sp>
      <p:sp>
        <p:nvSpPr>
          <p:cNvPr id="23557"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FDE5433-09B7-41E5-86B9-543F6755C330}" type="slidenum">
              <a:rPr lang="en-US" smtClean="0"/>
              <a:pPr>
                <a:defRPr/>
              </a:pPr>
              <a:t>2</a:t>
            </a:fld>
            <a:endParaRPr lang="en-US"/>
          </a:p>
        </p:txBody>
      </p:sp>
      <p:sp>
        <p:nvSpPr>
          <p:cNvPr id="7" name="TextBox 6"/>
          <p:cNvSpPr txBox="1"/>
          <p:nvPr/>
        </p:nvSpPr>
        <p:spPr>
          <a:xfrm>
            <a:off x="259231" y="2549236"/>
            <a:ext cx="8388835" cy="1938992"/>
          </a:xfrm>
          <a:prstGeom prst="rect">
            <a:avLst/>
          </a:prstGeom>
          <a:noFill/>
        </p:spPr>
        <p:txBody>
          <a:bodyPr wrap="none" rtlCol="0">
            <a:spAutoFit/>
          </a:bodyPr>
          <a:lstStyle/>
          <a:p>
            <a:pPr algn="ctr"/>
            <a:r>
              <a:rPr lang="en-US" sz="3200" b="1" dirty="0"/>
              <a:t>Are the 800 radio’s the real deal? </a:t>
            </a:r>
          </a:p>
          <a:p>
            <a:pPr algn="ctr"/>
            <a:r>
              <a:rPr lang="en-US" sz="3200" b="1" dirty="0"/>
              <a:t>Will it work?</a:t>
            </a:r>
          </a:p>
          <a:p>
            <a:pPr algn="ctr"/>
            <a:r>
              <a:rPr lang="en-US" sz="2800" b="1" dirty="0"/>
              <a:t>Will it make our communication system better?</a:t>
            </a:r>
          </a:p>
          <a:p>
            <a:pPr algn="ctr"/>
            <a:r>
              <a:rPr lang="en-US" sz="2800" b="1" dirty="0"/>
              <a:t>Is it going to fix all of our radio problem issues?</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p:spPr>
        <p:txBody>
          <a:bodyPr/>
          <a:lstStyle/>
          <a:p>
            <a:fld id="{05AA05B7-2CD5-4632-8867-79C78459D72A}" type="slidenum">
              <a:rPr lang="en-US" smtClean="0"/>
              <a:pPr/>
              <a:t>20</a:t>
            </a:fld>
            <a:endParaRPr lang="en-US"/>
          </a:p>
        </p:txBody>
      </p:sp>
      <p:sp>
        <p:nvSpPr>
          <p:cNvPr id="23557" name="Rectangle 2"/>
          <p:cNvSpPr>
            <a:spLocks noGrp="1" noChangeArrowheads="1"/>
          </p:cNvSpPr>
          <p:nvPr>
            <p:ph type="title"/>
          </p:nvPr>
        </p:nvSpPr>
        <p:spPr>
          <a:xfrm>
            <a:off x="685800" y="1219200"/>
            <a:ext cx="7772400" cy="579438"/>
          </a:xfrm>
        </p:spPr>
        <p:txBody>
          <a:bodyPr/>
          <a:lstStyle/>
          <a:p>
            <a:pPr eaLnBrk="1" hangingPunct="1">
              <a:defRPr/>
            </a:pPr>
            <a:r>
              <a:rPr lang="en-US" sz="3600" dirty="0">
                <a:latin typeface="+mn-lt"/>
              </a:rPr>
              <a:t>“Radio 101”</a:t>
            </a:r>
          </a:p>
        </p:txBody>
      </p:sp>
      <p:sp>
        <p:nvSpPr>
          <p:cNvPr id="24580" name="Text Box 9"/>
          <p:cNvSpPr txBox="1">
            <a:spLocks noChangeArrowheads="1"/>
          </p:cNvSpPr>
          <p:nvPr/>
        </p:nvSpPr>
        <p:spPr bwMode="auto">
          <a:xfrm>
            <a:off x="1219200" y="1828800"/>
            <a:ext cx="7391400" cy="4094163"/>
          </a:xfrm>
          <a:prstGeom prst="rect">
            <a:avLst/>
          </a:prstGeom>
          <a:noFill/>
          <a:ln w="9525">
            <a:noFill/>
            <a:miter lim="800000"/>
            <a:headEnd/>
            <a:tailEnd/>
          </a:ln>
        </p:spPr>
        <p:txBody>
          <a:bodyPr>
            <a:spAutoFit/>
          </a:bodyPr>
          <a:lstStyle/>
          <a:p>
            <a:pPr marL="350838" indent="-350838" eaLnBrk="1" hangingPunct="1">
              <a:spcBef>
                <a:spcPct val="50000"/>
              </a:spcBef>
              <a:buFontTx/>
              <a:buBlip>
                <a:blip r:embed="rId3"/>
              </a:buBlip>
            </a:pPr>
            <a:r>
              <a:rPr lang="en-US" sz="2000" b="1" dirty="0"/>
              <a:t>The following slides explain some very basic radio systems and terms.</a:t>
            </a:r>
          </a:p>
          <a:p>
            <a:pPr marL="350838" indent="-350838" eaLnBrk="1" hangingPunct="1">
              <a:spcBef>
                <a:spcPct val="50000"/>
              </a:spcBef>
              <a:buFontTx/>
              <a:buBlip>
                <a:blip r:embed="rId3"/>
              </a:buBlip>
            </a:pPr>
            <a:r>
              <a:rPr lang="en-US" sz="2000" b="1" dirty="0"/>
              <a:t>With the DTRS, one radio can have a combination of different radio systems.</a:t>
            </a:r>
          </a:p>
          <a:p>
            <a:pPr marL="350838" indent="-350838" eaLnBrk="1" hangingPunct="1">
              <a:spcBef>
                <a:spcPct val="50000"/>
              </a:spcBef>
              <a:buFontTx/>
              <a:buBlip>
                <a:blip r:embed="rId3"/>
              </a:buBlip>
            </a:pPr>
            <a:r>
              <a:rPr lang="en-US" sz="2000" b="1" dirty="0"/>
              <a:t>Do not confuse </a:t>
            </a:r>
            <a:r>
              <a:rPr lang="en-US" sz="2000" b="1" u="sng" dirty="0"/>
              <a:t>systems</a:t>
            </a:r>
            <a:r>
              <a:rPr lang="en-US" sz="2000" b="1" dirty="0"/>
              <a:t> with </a:t>
            </a:r>
            <a:r>
              <a:rPr lang="en-US" sz="2000" b="1" u="sng" dirty="0"/>
              <a:t>frequencies</a:t>
            </a:r>
            <a:r>
              <a:rPr lang="en-US" sz="2000" b="1" dirty="0"/>
              <a:t>.  They are different items.</a:t>
            </a:r>
          </a:p>
          <a:p>
            <a:pPr marL="814388" lvl="1" indent="-341313" eaLnBrk="1" hangingPunct="1">
              <a:spcBef>
                <a:spcPct val="50000"/>
              </a:spcBef>
              <a:buFontTx/>
              <a:buBlip>
                <a:blip r:embed="rId3"/>
              </a:buBlip>
            </a:pPr>
            <a:r>
              <a:rPr lang="en-US" sz="2000" b="1" dirty="0"/>
              <a:t>Frequencies (spectrum) are VHF, UHF, 700 MHz, 800 MHz, etc.</a:t>
            </a:r>
          </a:p>
          <a:p>
            <a:pPr marL="350838" indent="-350838" eaLnBrk="1" hangingPunct="1">
              <a:spcBef>
                <a:spcPct val="50000"/>
              </a:spcBef>
              <a:buFontTx/>
              <a:buBlip>
                <a:blip r:embed="rId3"/>
              </a:buBlip>
            </a:pPr>
            <a:r>
              <a:rPr lang="en-US" sz="2000" b="1" i="1" dirty="0"/>
              <a:t>As always, check with your Radio System Administrator/Coordinator for information on your particular radio configuration.</a:t>
            </a:r>
          </a:p>
        </p:txBody>
      </p:sp>
      <p:sp>
        <p:nvSpPr>
          <p:cNvPr id="24581" name="Rectangle 5"/>
          <p:cNvSpPr>
            <a:spLocks noGrp="1" noChangeArrowheads="1"/>
          </p:cNvSpPr>
          <p:nvPr>
            <p:ph type="ftr" sz="quarter" idx="10"/>
          </p:nvPr>
        </p:nvSpPr>
        <p:spPr>
          <a:noFill/>
        </p:spPr>
        <p:txBody>
          <a:bodyPr/>
          <a:lstStyle/>
          <a:p>
            <a:r>
              <a:rPr lang="en-US"/>
              <a:t>CCNC, Inc. Training Sub-Committee</a:t>
            </a:r>
          </a:p>
        </p:txBody>
      </p:sp>
      <p:sp>
        <p:nvSpPr>
          <p:cNvPr id="24582"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21</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7" name="Picture 6" descr="DSC04214.JPG"/>
          <p:cNvPicPr>
            <a:picLocks noChangeAspect="1"/>
          </p:cNvPicPr>
          <p:nvPr/>
        </p:nvPicPr>
        <p:blipFill>
          <a:blip r:embed="rId2" cstate="print"/>
          <a:stretch>
            <a:fillRect/>
          </a:stretch>
        </p:blipFill>
        <p:spPr>
          <a:xfrm>
            <a:off x="0" y="0"/>
            <a:ext cx="9143999" cy="6857999"/>
          </a:xfrm>
          <a:prstGeom prst="rect">
            <a:avLst/>
          </a:prstGeom>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22</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7" name="Picture 6" descr="DSC04214.JPG"/>
          <p:cNvPicPr>
            <a:picLocks noChangeAspect="1"/>
          </p:cNvPicPr>
          <p:nvPr/>
        </p:nvPicPr>
        <p:blipFill>
          <a:blip r:embed="rId2" cstate="print"/>
          <a:stretch>
            <a:fillRect/>
          </a:stretch>
        </p:blipFill>
        <p:spPr>
          <a:xfrm>
            <a:off x="0" y="0"/>
            <a:ext cx="9143999" cy="6857999"/>
          </a:xfrm>
          <a:prstGeom prst="rect">
            <a:avLst/>
          </a:prstGeom>
        </p:spPr>
      </p:pic>
      <p:cxnSp>
        <p:nvCxnSpPr>
          <p:cNvPr id="9" name="Straight Arrow Connector 8"/>
          <p:cNvCxnSpPr/>
          <p:nvPr/>
        </p:nvCxnSpPr>
        <p:spPr bwMode="auto">
          <a:xfrm rot="5400000" flipH="1" flipV="1">
            <a:off x="1731820" y="1953490"/>
            <a:ext cx="4281055" cy="1731822"/>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bwMode="auto">
          <a:xfrm rot="5400000" flipH="1" flipV="1">
            <a:off x="2597727" y="2514599"/>
            <a:ext cx="3879274" cy="1205349"/>
          </a:xfrm>
          <a:prstGeom prst="straightConnector1">
            <a:avLst/>
          </a:prstGeom>
          <a:ln w="57150">
            <a:solidFill>
              <a:schemeClr val="bg2">
                <a:lumMod val="20000"/>
                <a:lumOff val="80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auto">
          <a:xfrm rot="16200000" flipV="1">
            <a:off x="519546" y="727364"/>
            <a:ext cx="4433455" cy="4170218"/>
          </a:xfrm>
          <a:prstGeom prst="straightConnector1">
            <a:avLst/>
          </a:prstGeom>
          <a:ln>
            <a:solidFill>
              <a:schemeClr val="accent1">
                <a:lumMod val="60000"/>
                <a:lumOff val="40000"/>
              </a:schemeClr>
            </a:solidFill>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bwMode="auto">
          <a:xfrm rot="16200000" flipV="1">
            <a:off x="2029690" y="1198419"/>
            <a:ext cx="3671456" cy="3657600"/>
          </a:xfrm>
          <a:prstGeom prst="straightConnector1">
            <a:avLst/>
          </a:prstGeom>
          <a:ln>
            <a:solidFill>
              <a:schemeClr val="bg1">
                <a:lumMod val="65000"/>
              </a:schemeClr>
            </a:solidFill>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bwMode="auto">
          <a:xfrm rot="16200000" flipV="1">
            <a:off x="2819399" y="1198419"/>
            <a:ext cx="3671456" cy="3657600"/>
          </a:xfrm>
          <a:prstGeom prst="straightConnector1">
            <a:avLst/>
          </a:prstGeom>
          <a:ln>
            <a:solidFill>
              <a:srgbClr val="FF9900"/>
            </a:solidFill>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bwMode="auto">
          <a:xfrm rot="10800000" flipV="1">
            <a:off x="3048001" y="4627419"/>
            <a:ext cx="5015345" cy="1482435"/>
          </a:xfrm>
          <a:prstGeom prst="straightConnector1">
            <a:avLst/>
          </a:prstGeom>
          <a:ln w="38100">
            <a:solidFill>
              <a:srgbClr val="00B0F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bwMode="auto">
          <a:xfrm rot="10800000" flipV="1">
            <a:off x="3519055" y="3519055"/>
            <a:ext cx="4599710" cy="2964872"/>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25" name="Straight Arrow Connector 24"/>
          <p:cNvCxnSpPr/>
          <p:nvPr/>
        </p:nvCxnSpPr>
        <p:spPr bwMode="auto">
          <a:xfrm rot="10800000">
            <a:off x="5721928" y="1662545"/>
            <a:ext cx="2867891" cy="1343890"/>
          </a:xfrm>
          <a:prstGeom prst="straightConnector1">
            <a:avLst/>
          </a:prstGeom>
          <a:ln>
            <a:solidFill>
              <a:srgbClr val="FFFF00"/>
            </a:solidFill>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28" name="Straight Arrow Connector 27"/>
          <p:cNvCxnSpPr/>
          <p:nvPr/>
        </p:nvCxnSpPr>
        <p:spPr bwMode="auto">
          <a:xfrm flipV="1">
            <a:off x="872839" y="540327"/>
            <a:ext cx="3602180" cy="3020293"/>
          </a:xfrm>
          <a:prstGeom prst="straightConnector1">
            <a:avLst/>
          </a:prstGeom>
          <a:ln>
            <a:solidFill>
              <a:srgbClr val="C00000"/>
            </a:solidFill>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31" name="Straight Arrow Connector 30"/>
          <p:cNvCxnSpPr/>
          <p:nvPr/>
        </p:nvCxnSpPr>
        <p:spPr bwMode="auto">
          <a:xfrm>
            <a:off x="1911929" y="3366655"/>
            <a:ext cx="3851562" cy="2978727"/>
          </a:xfrm>
          <a:prstGeom prst="straightConnector1">
            <a:avLst/>
          </a:prstGeom>
          <a:ln w="38100">
            <a:solidFill>
              <a:schemeClr val="accent1">
                <a:lumMod val="40000"/>
                <a:lumOff val="60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bwMode="auto">
          <a:xfrm>
            <a:off x="1939637" y="4031672"/>
            <a:ext cx="4849093" cy="2064328"/>
          </a:xfrm>
          <a:prstGeom prst="straightConnector1">
            <a:avLst/>
          </a:prstGeom>
          <a:ln w="38100">
            <a:solidFill>
              <a:srgbClr val="FFC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bwMode="auto">
          <a:xfrm rot="5400000">
            <a:off x="1046019" y="5313218"/>
            <a:ext cx="1690255" cy="235527"/>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p:nvPr/>
        </p:nvCxnSpPr>
        <p:spPr bwMode="auto">
          <a:xfrm rot="5400000" flipH="1" flipV="1">
            <a:off x="4731328" y="2098965"/>
            <a:ext cx="2687782" cy="180107"/>
          </a:xfrm>
          <a:prstGeom prst="straightConnector1">
            <a:avLst/>
          </a:prstGeom>
          <a:ln w="57150">
            <a:headEnd type="none" w="med" len="med"/>
            <a:tailEnd type="arrow"/>
          </a:ln>
        </p:spPr>
        <p:style>
          <a:lnRef idx="3">
            <a:schemeClr val="accent6"/>
          </a:lnRef>
          <a:fillRef idx="0">
            <a:schemeClr val="accent6"/>
          </a:fillRef>
          <a:effectRef idx="2">
            <a:schemeClr val="accent6"/>
          </a:effectRef>
          <a:fontRef idx="minor">
            <a:schemeClr val="tx1"/>
          </a:fontRef>
        </p:style>
      </p:cxnSp>
      <p:pic>
        <p:nvPicPr>
          <p:cNvPr id="22" name="Picture 21" descr="question mark"/>
          <p:cNvPicPr>
            <a:picLocks noChangeAspect="1"/>
          </p:cNvPicPr>
          <p:nvPr/>
        </p:nvPicPr>
        <p:blipFill>
          <a:blip r:embed="rId3" cstate="print"/>
          <a:stretch>
            <a:fillRect/>
          </a:stretch>
        </p:blipFill>
        <p:spPr>
          <a:xfrm>
            <a:off x="3024187" y="1881187"/>
            <a:ext cx="3095625" cy="3095625"/>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par>
                          <p:cTn id="8" fill="hold">
                            <p:stCondLst>
                              <p:cond delay="500"/>
                            </p:stCondLst>
                            <p:childTnLst>
                              <p:par>
                                <p:cTn id="9" presetID="16" presetClass="entr" presetSubtype="26" fill="hold" nodeType="afterEffect">
                                  <p:stCondLst>
                                    <p:cond delay="1500"/>
                                  </p:stCondLst>
                                  <p:childTnLst>
                                    <p:set>
                                      <p:cBhvr>
                                        <p:cTn id="10" dur="1" fill="hold">
                                          <p:stCondLst>
                                            <p:cond delay="0"/>
                                          </p:stCondLst>
                                        </p:cTn>
                                        <p:tgtEl>
                                          <p:spTgt spid="22"/>
                                        </p:tgtEl>
                                        <p:attrNameLst>
                                          <p:attrName>style.visibility</p:attrName>
                                        </p:attrNameLst>
                                      </p:cBhvr>
                                      <p:to>
                                        <p:strVal val="visible"/>
                                      </p:to>
                                    </p:set>
                                    <p:animEffect transition="in" filter="barn(inHorizontal)">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23</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7" name="Picture 6" descr="DSC04214.JPG"/>
          <p:cNvPicPr>
            <a:picLocks noChangeAspect="1"/>
          </p:cNvPicPr>
          <p:nvPr/>
        </p:nvPicPr>
        <p:blipFill>
          <a:blip r:embed="rId2" cstate="print"/>
          <a:stretch>
            <a:fillRect/>
          </a:stretch>
        </p:blipFill>
        <p:spPr>
          <a:xfrm>
            <a:off x="0" y="0"/>
            <a:ext cx="9143999" cy="6857999"/>
          </a:xfrm>
          <a:prstGeom prst="rect">
            <a:avLst/>
          </a:prstGeom>
          <a:effectLst/>
        </p:spPr>
      </p:pic>
      <p:cxnSp>
        <p:nvCxnSpPr>
          <p:cNvPr id="13" name="Straight Arrow Connector 12"/>
          <p:cNvCxnSpPr/>
          <p:nvPr/>
        </p:nvCxnSpPr>
        <p:spPr bwMode="auto">
          <a:xfrm>
            <a:off x="2036618" y="4641273"/>
            <a:ext cx="914400" cy="914400"/>
          </a:xfrm>
          <a:prstGeom prst="straightConnector1">
            <a:avLst/>
          </a:prstGeom>
          <a:solidFill>
            <a:schemeClr val="accent1"/>
          </a:solidFill>
          <a:ln w="9525" cap="flat" cmpd="sng" algn="ctr">
            <a:noFill/>
            <a:prstDash val="solid"/>
            <a:round/>
            <a:headEnd type="none" w="med" len="med"/>
            <a:tailEnd type="arrow"/>
          </a:ln>
          <a:effectLst/>
          <a:scene3d>
            <a:camera prst="legacyPerspectiveBottom"/>
            <a:lightRig rig="legacyFlat3" dir="t"/>
          </a:scene3d>
          <a:sp3d extrusionH="887400" prstMaterial="legacyMatte">
            <a:bevelT w="13500" h="13500" prst="angle"/>
            <a:bevelB w="13500" h="13500" prst="angle"/>
            <a:extrusionClr>
              <a:schemeClr val="accent1"/>
            </a:extrusionClr>
          </a:sp3d>
        </p:spPr>
      </p:cxnSp>
      <p:cxnSp>
        <p:nvCxnSpPr>
          <p:cNvPr id="20" name="Straight Arrow Connector 19"/>
          <p:cNvCxnSpPr/>
          <p:nvPr/>
        </p:nvCxnSpPr>
        <p:spPr bwMode="auto">
          <a:xfrm rot="5400000" flipH="1" flipV="1">
            <a:off x="983673" y="2937164"/>
            <a:ext cx="2673927" cy="457200"/>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67891" y="1690255"/>
            <a:ext cx="2775953" cy="461665"/>
          </a:xfrm>
          <a:prstGeom prst="rect">
            <a:avLst/>
          </a:prstGeom>
          <a:noFill/>
        </p:spPr>
        <p:txBody>
          <a:bodyPr wrap="none" rtlCol="0">
            <a:spAutoFit/>
          </a:bodyPr>
          <a:lstStyle/>
          <a:p>
            <a:r>
              <a:rPr lang="en-US" sz="2400" dirty="0">
                <a:solidFill>
                  <a:schemeClr val="bg1"/>
                </a:solidFill>
              </a:rPr>
              <a:t>POWER BUTTON </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24</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7" name="Picture 6" descr="DSC04214.JPG"/>
          <p:cNvPicPr>
            <a:picLocks noChangeAspect="1"/>
          </p:cNvPicPr>
          <p:nvPr/>
        </p:nvPicPr>
        <p:blipFill>
          <a:blip r:embed="rId2" cstate="print"/>
          <a:stretch>
            <a:fillRect/>
          </a:stretch>
        </p:blipFill>
        <p:spPr>
          <a:xfrm>
            <a:off x="0" y="0"/>
            <a:ext cx="9143999" cy="6857999"/>
          </a:xfrm>
          <a:prstGeom prst="rect">
            <a:avLst/>
          </a:prstGeom>
        </p:spPr>
      </p:pic>
      <p:cxnSp>
        <p:nvCxnSpPr>
          <p:cNvPr id="9" name="Straight Arrow Connector 8"/>
          <p:cNvCxnSpPr/>
          <p:nvPr/>
        </p:nvCxnSpPr>
        <p:spPr bwMode="auto">
          <a:xfrm rot="5400000" flipH="1" flipV="1">
            <a:off x="1454728" y="2646218"/>
            <a:ext cx="1925781" cy="734292"/>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3200" y="1219200"/>
            <a:ext cx="5992923" cy="1200329"/>
          </a:xfrm>
          <a:prstGeom prst="rect">
            <a:avLst/>
          </a:prstGeom>
          <a:noFill/>
        </p:spPr>
        <p:txBody>
          <a:bodyPr wrap="none" rtlCol="0">
            <a:spAutoFit/>
          </a:bodyPr>
          <a:lstStyle/>
          <a:p>
            <a:r>
              <a:rPr lang="en-US" sz="2400" dirty="0">
                <a:solidFill>
                  <a:schemeClr val="bg1"/>
                </a:solidFill>
              </a:rPr>
              <a:t>HOME BUTTON</a:t>
            </a:r>
          </a:p>
          <a:p>
            <a:r>
              <a:rPr lang="en-US" sz="2400" dirty="0">
                <a:solidFill>
                  <a:schemeClr val="bg1"/>
                </a:solidFill>
              </a:rPr>
              <a:t>Push and hold for 2 seconds takes you to</a:t>
            </a:r>
          </a:p>
          <a:p>
            <a:r>
              <a:rPr lang="en-US" sz="2400" dirty="0">
                <a:solidFill>
                  <a:schemeClr val="bg1"/>
                </a:solidFill>
              </a:rPr>
              <a:t>Primary Channel-Grand Dispatch</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25</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7" name="Picture 6" descr="DSC04214.JPG"/>
          <p:cNvPicPr>
            <a:picLocks noChangeAspect="1"/>
          </p:cNvPicPr>
          <p:nvPr/>
        </p:nvPicPr>
        <p:blipFill>
          <a:blip r:embed="rId2" cstate="print"/>
          <a:stretch>
            <a:fillRect/>
          </a:stretch>
        </p:blipFill>
        <p:spPr>
          <a:xfrm>
            <a:off x="0" y="0"/>
            <a:ext cx="9143999" cy="6857999"/>
          </a:xfrm>
          <a:prstGeom prst="rect">
            <a:avLst/>
          </a:prstGeom>
        </p:spPr>
      </p:pic>
      <p:cxnSp>
        <p:nvCxnSpPr>
          <p:cNvPr id="9" name="Straight Arrow Connector 8"/>
          <p:cNvCxnSpPr/>
          <p:nvPr/>
        </p:nvCxnSpPr>
        <p:spPr bwMode="auto">
          <a:xfrm rot="5400000" flipH="1" flipV="1">
            <a:off x="1662546" y="1925782"/>
            <a:ext cx="1704109" cy="955964"/>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flipH="1">
            <a:off x="2826325" y="762000"/>
            <a:ext cx="5735784" cy="830997"/>
          </a:xfrm>
          <a:prstGeom prst="rect">
            <a:avLst/>
          </a:prstGeom>
          <a:noFill/>
        </p:spPr>
        <p:txBody>
          <a:bodyPr wrap="square" rtlCol="0">
            <a:spAutoFit/>
          </a:bodyPr>
          <a:lstStyle/>
          <a:p>
            <a:r>
              <a:rPr lang="en-US" sz="2400" dirty="0">
                <a:solidFill>
                  <a:schemeClr val="bg1"/>
                </a:solidFill>
              </a:rPr>
              <a:t>Light illumination selector button; dim medium and bright</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26</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7" name="Picture 6" descr="DSC04214.JPG"/>
          <p:cNvPicPr>
            <a:picLocks noChangeAspect="1"/>
          </p:cNvPicPr>
          <p:nvPr/>
        </p:nvPicPr>
        <p:blipFill>
          <a:blip r:embed="rId2" cstate="print"/>
          <a:stretch>
            <a:fillRect/>
          </a:stretch>
        </p:blipFill>
        <p:spPr>
          <a:xfrm>
            <a:off x="0" y="0"/>
            <a:ext cx="9143999" cy="6857999"/>
          </a:xfrm>
          <a:prstGeom prst="rect">
            <a:avLst/>
          </a:prstGeom>
        </p:spPr>
      </p:pic>
      <p:cxnSp>
        <p:nvCxnSpPr>
          <p:cNvPr id="9" name="Straight Arrow Connector 8"/>
          <p:cNvCxnSpPr/>
          <p:nvPr/>
        </p:nvCxnSpPr>
        <p:spPr bwMode="auto">
          <a:xfrm rot="5400000" flipH="1" flipV="1">
            <a:off x="415637" y="1787237"/>
            <a:ext cx="1690255" cy="1025236"/>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11928" y="1246909"/>
            <a:ext cx="2187458" cy="461665"/>
          </a:xfrm>
          <a:prstGeom prst="rect">
            <a:avLst/>
          </a:prstGeom>
          <a:noFill/>
        </p:spPr>
        <p:txBody>
          <a:bodyPr wrap="none" rtlCol="0">
            <a:spAutoFit/>
          </a:bodyPr>
          <a:lstStyle/>
          <a:p>
            <a:r>
              <a:rPr lang="en-US" sz="2400" dirty="0">
                <a:solidFill>
                  <a:schemeClr val="bg1"/>
                </a:solidFill>
              </a:rPr>
              <a:t>Volume Button</a:t>
            </a: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27</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7" name="Picture 6" descr="DSC04214.JPG"/>
          <p:cNvPicPr>
            <a:picLocks noChangeAspect="1"/>
          </p:cNvPicPr>
          <p:nvPr/>
        </p:nvPicPr>
        <p:blipFill>
          <a:blip r:embed="rId2" cstate="print"/>
          <a:stretch>
            <a:fillRect/>
          </a:stretch>
        </p:blipFill>
        <p:spPr>
          <a:xfrm>
            <a:off x="0" y="0"/>
            <a:ext cx="9143999" cy="6857999"/>
          </a:xfrm>
          <a:prstGeom prst="rect">
            <a:avLst/>
          </a:prstGeom>
        </p:spPr>
      </p:pic>
      <p:cxnSp>
        <p:nvCxnSpPr>
          <p:cNvPr id="9" name="Straight Arrow Connector 8"/>
          <p:cNvCxnSpPr/>
          <p:nvPr/>
        </p:nvCxnSpPr>
        <p:spPr bwMode="auto">
          <a:xfrm rot="16200000" flipV="1">
            <a:off x="7003473" y="1960418"/>
            <a:ext cx="1163782" cy="1122218"/>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25738" y="498764"/>
            <a:ext cx="6123792" cy="1384995"/>
          </a:xfrm>
          <a:prstGeom prst="rect">
            <a:avLst/>
          </a:prstGeom>
          <a:noFill/>
        </p:spPr>
        <p:txBody>
          <a:bodyPr wrap="none" rtlCol="0">
            <a:spAutoFit/>
          </a:bodyPr>
          <a:lstStyle/>
          <a:p>
            <a:pPr algn="ctr"/>
            <a:r>
              <a:rPr lang="en-US" sz="2800" dirty="0">
                <a:solidFill>
                  <a:schemeClr val="bg1"/>
                </a:solidFill>
              </a:rPr>
              <a:t>Channel Selector knob</a:t>
            </a:r>
          </a:p>
          <a:p>
            <a:pPr algn="ctr"/>
            <a:r>
              <a:rPr lang="en-US" sz="2800" dirty="0">
                <a:solidFill>
                  <a:schemeClr val="bg1"/>
                </a:solidFill>
              </a:rPr>
              <a:t>DOES NOT CHANGE ZONES</a:t>
            </a:r>
          </a:p>
          <a:p>
            <a:pPr algn="ctr"/>
            <a:r>
              <a:rPr lang="en-US" sz="2800" dirty="0">
                <a:solidFill>
                  <a:schemeClr val="bg1"/>
                </a:solidFill>
              </a:rPr>
              <a:t>Only changes channels within a zone</a:t>
            </a: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28</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7" name="Picture 6" descr="DSC04214.JPG"/>
          <p:cNvPicPr>
            <a:picLocks noChangeAspect="1"/>
          </p:cNvPicPr>
          <p:nvPr/>
        </p:nvPicPr>
        <p:blipFill>
          <a:blip r:embed="rId2" cstate="print"/>
          <a:stretch>
            <a:fillRect/>
          </a:stretch>
        </p:blipFill>
        <p:spPr>
          <a:xfrm>
            <a:off x="0" y="0"/>
            <a:ext cx="9143999" cy="6857999"/>
          </a:xfrm>
          <a:prstGeom prst="rect">
            <a:avLst/>
          </a:prstGeom>
        </p:spPr>
      </p:pic>
      <p:cxnSp>
        <p:nvCxnSpPr>
          <p:cNvPr id="9" name="Straight Arrow Connector 8"/>
          <p:cNvCxnSpPr/>
          <p:nvPr/>
        </p:nvCxnSpPr>
        <p:spPr bwMode="auto">
          <a:xfrm rot="10800000">
            <a:off x="5763492" y="1981200"/>
            <a:ext cx="2424547" cy="2410690"/>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1891" y="942108"/>
            <a:ext cx="7964040" cy="954107"/>
          </a:xfrm>
          <a:prstGeom prst="rect">
            <a:avLst/>
          </a:prstGeom>
          <a:noFill/>
        </p:spPr>
        <p:txBody>
          <a:bodyPr wrap="none" rtlCol="0">
            <a:spAutoFit/>
          </a:bodyPr>
          <a:lstStyle/>
          <a:p>
            <a:r>
              <a:rPr lang="en-US" sz="2800" dirty="0">
                <a:solidFill>
                  <a:schemeClr val="bg1"/>
                </a:solidFill>
              </a:rPr>
              <a:t>Changes illumination color, red, green or amber</a:t>
            </a:r>
          </a:p>
          <a:p>
            <a:r>
              <a:rPr lang="en-US" sz="2800" dirty="0">
                <a:solidFill>
                  <a:schemeClr val="bg1"/>
                </a:solidFill>
              </a:rPr>
              <a:t>Only when color button is depressed (see below)</a:t>
            </a:r>
          </a:p>
        </p:txBody>
      </p:sp>
      <p:cxnSp>
        <p:nvCxnSpPr>
          <p:cNvPr id="15" name="Straight Arrow Connector 14"/>
          <p:cNvCxnSpPr/>
          <p:nvPr/>
        </p:nvCxnSpPr>
        <p:spPr bwMode="auto">
          <a:xfrm>
            <a:off x="5638800" y="5070763"/>
            <a:ext cx="914400" cy="914400"/>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20691" y="6137564"/>
            <a:ext cx="2050472" cy="461665"/>
          </a:xfrm>
          <a:prstGeom prst="rect">
            <a:avLst/>
          </a:prstGeom>
          <a:noFill/>
        </p:spPr>
        <p:txBody>
          <a:bodyPr wrap="square" rtlCol="0">
            <a:spAutoFit/>
          </a:bodyPr>
          <a:lstStyle/>
          <a:p>
            <a:r>
              <a:rPr lang="en-US" sz="2400" b="1" dirty="0">
                <a:solidFill>
                  <a:schemeClr val="bg1"/>
                </a:solidFill>
              </a:rPr>
              <a:t>Color button </a:t>
            </a: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29</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1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FDE5433-09B7-41E5-86B9-543F6755C330}" type="slidenum">
              <a:rPr lang="en-US" smtClean="0"/>
              <a:pPr>
                <a:defRPr/>
              </a:pPr>
              <a:t>3</a:t>
            </a:fld>
            <a:endParaRPr lang="en-US"/>
          </a:p>
        </p:txBody>
      </p:sp>
      <p:sp>
        <p:nvSpPr>
          <p:cNvPr id="8" name="TextBox 7"/>
          <p:cNvSpPr txBox="1"/>
          <p:nvPr/>
        </p:nvSpPr>
        <p:spPr>
          <a:xfrm>
            <a:off x="0" y="2521527"/>
            <a:ext cx="8879354" cy="1754326"/>
          </a:xfrm>
          <a:prstGeom prst="rect">
            <a:avLst/>
          </a:prstGeom>
          <a:noFill/>
        </p:spPr>
        <p:txBody>
          <a:bodyPr wrap="none" rtlCol="0">
            <a:spAutoFit/>
          </a:bodyPr>
          <a:lstStyle/>
          <a:p>
            <a:pPr algn="ctr"/>
            <a:r>
              <a:rPr lang="en-US" sz="3600" b="1" dirty="0"/>
              <a:t>The best answer to those questions is</a:t>
            </a:r>
          </a:p>
          <a:p>
            <a:pPr algn="ctr"/>
            <a:r>
              <a:rPr lang="en-US" sz="3600" b="1" dirty="0"/>
              <a:t>Understanding the Capabilities (and </a:t>
            </a:r>
          </a:p>
          <a:p>
            <a:pPr algn="ctr"/>
            <a:r>
              <a:rPr lang="en-US" sz="3600" b="1" dirty="0"/>
              <a:t>your ability to use) of any radio system </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30</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2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31</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7" name="Picture 6" descr="DSC04214.JPG"/>
          <p:cNvPicPr>
            <a:picLocks noChangeAspect="1"/>
          </p:cNvPicPr>
          <p:nvPr/>
        </p:nvPicPr>
        <p:blipFill>
          <a:blip r:embed="rId2" cstate="print"/>
          <a:stretch>
            <a:fillRect/>
          </a:stretch>
        </p:blipFill>
        <p:spPr>
          <a:xfrm>
            <a:off x="0" y="0"/>
            <a:ext cx="9143999" cy="6857999"/>
          </a:xfrm>
          <a:prstGeom prst="rect">
            <a:avLst/>
          </a:prstGeom>
        </p:spPr>
      </p:pic>
      <p:cxnSp>
        <p:nvCxnSpPr>
          <p:cNvPr id="9" name="Straight Arrow Connector 8"/>
          <p:cNvCxnSpPr/>
          <p:nvPr/>
        </p:nvCxnSpPr>
        <p:spPr bwMode="auto">
          <a:xfrm rot="10800000">
            <a:off x="5763492" y="1981200"/>
            <a:ext cx="2424547" cy="2410690"/>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4073" y="263235"/>
            <a:ext cx="8103309" cy="1815882"/>
          </a:xfrm>
          <a:prstGeom prst="rect">
            <a:avLst/>
          </a:prstGeom>
          <a:noFill/>
        </p:spPr>
        <p:txBody>
          <a:bodyPr wrap="none" rtlCol="0">
            <a:spAutoFit/>
          </a:bodyPr>
          <a:lstStyle/>
          <a:p>
            <a:r>
              <a:rPr lang="en-US" sz="2800" dirty="0">
                <a:solidFill>
                  <a:schemeClr val="bg1"/>
                </a:solidFill>
              </a:rPr>
              <a:t>Changes illumination color, red, green or amber</a:t>
            </a:r>
          </a:p>
          <a:p>
            <a:r>
              <a:rPr lang="en-US" sz="2800" dirty="0">
                <a:solidFill>
                  <a:schemeClr val="bg1"/>
                </a:solidFill>
              </a:rPr>
              <a:t>Only when color button is depressed (see below)</a:t>
            </a:r>
          </a:p>
          <a:p>
            <a:r>
              <a:rPr lang="en-US" sz="2800" dirty="0">
                <a:solidFill>
                  <a:schemeClr val="bg1"/>
                </a:solidFill>
              </a:rPr>
              <a:t>IF YOU DON’T PUSH COLOR BUTTON FIRST…</a:t>
            </a:r>
          </a:p>
          <a:p>
            <a:r>
              <a:rPr lang="en-US" sz="2800" dirty="0">
                <a:solidFill>
                  <a:schemeClr val="bg1"/>
                </a:solidFill>
              </a:rPr>
              <a:t>ILLUMINATION COLOR  WILL NOT CHANGE</a:t>
            </a:r>
          </a:p>
        </p:txBody>
      </p:sp>
      <p:cxnSp>
        <p:nvCxnSpPr>
          <p:cNvPr id="15" name="Straight Arrow Connector 14"/>
          <p:cNvCxnSpPr/>
          <p:nvPr/>
        </p:nvCxnSpPr>
        <p:spPr bwMode="auto">
          <a:xfrm>
            <a:off x="5638800" y="5070763"/>
            <a:ext cx="914400" cy="914400"/>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20691" y="6137564"/>
            <a:ext cx="2050472" cy="461665"/>
          </a:xfrm>
          <a:prstGeom prst="rect">
            <a:avLst/>
          </a:prstGeom>
          <a:noFill/>
        </p:spPr>
        <p:txBody>
          <a:bodyPr wrap="square" rtlCol="0">
            <a:spAutoFit/>
          </a:bodyPr>
          <a:lstStyle/>
          <a:p>
            <a:r>
              <a:rPr lang="en-US" sz="2400" b="1" dirty="0">
                <a:solidFill>
                  <a:schemeClr val="bg1"/>
                </a:solidFill>
              </a:rPr>
              <a:t>Color button </a:t>
            </a: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32</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7" name="Picture 6" descr="DSC04214.JPG"/>
          <p:cNvPicPr>
            <a:picLocks noChangeAspect="1"/>
          </p:cNvPicPr>
          <p:nvPr/>
        </p:nvPicPr>
        <p:blipFill>
          <a:blip r:embed="rId2" cstate="print"/>
          <a:stretch>
            <a:fillRect/>
          </a:stretch>
        </p:blipFill>
        <p:spPr>
          <a:xfrm>
            <a:off x="0" y="0"/>
            <a:ext cx="9143999" cy="6857999"/>
          </a:xfrm>
          <a:prstGeom prst="rect">
            <a:avLst/>
          </a:prstGeom>
        </p:spPr>
      </p:pic>
      <p:cxnSp>
        <p:nvCxnSpPr>
          <p:cNvPr id="15" name="Straight Arrow Connector 14"/>
          <p:cNvCxnSpPr/>
          <p:nvPr/>
        </p:nvCxnSpPr>
        <p:spPr bwMode="auto">
          <a:xfrm rot="16200000" flipV="1">
            <a:off x="1614055" y="3318164"/>
            <a:ext cx="3117272" cy="166253"/>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31273" y="692728"/>
            <a:ext cx="8339975" cy="1200329"/>
          </a:xfrm>
          <a:prstGeom prst="rect">
            <a:avLst/>
          </a:prstGeom>
          <a:noFill/>
        </p:spPr>
        <p:txBody>
          <a:bodyPr wrap="none" rtlCol="0">
            <a:spAutoFit/>
          </a:bodyPr>
          <a:lstStyle/>
          <a:p>
            <a:r>
              <a:rPr lang="en-US" sz="2400" dirty="0">
                <a:solidFill>
                  <a:schemeClr val="bg1"/>
                </a:solidFill>
              </a:rPr>
              <a:t>SCAN BUTTON:   You can only scan your primary channel</a:t>
            </a:r>
          </a:p>
          <a:p>
            <a:r>
              <a:rPr lang="en-US" sz="2400" dirty="0">
                <a:solidFill>
                  <a:schemeClr val="bg1"/>
                </a:solidFill>
              </a:rPr>
              <a:t>And the channel you have “selected”. It DOES NOT scan all</a:t>
            </a:r>
          </a:p>
          <a:p>
            <a:r>
              <a:rPr lang="en-US" sz="2400" dirty="0">
                <a:solidFill>
                  <a:schemeClr val="bg1"/>
                </a:solidFill>
              </a:rPr>
              <a:t>Channels in a zone!!!</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33</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7" name="Picture 6" descr="DSC04214.JPG"/>
          <p:cNvPicPr>
            <a:picLocks noChangeAspect="1"/>
          </p:cNvPicPr>
          <p:nvPr/>
        </p:nvPicPr>
        <p:blipFill>
          <a:blip r:embed="rId2" cstate="print"/>
          <a:stretch>
            <a:fillRect/>
          </a:stretch>
        </p:blipFill>
        <p:spPr>
          <a:xfrm>
            <a:off x="0" y="0"/>
            <a:ext cx="9143999" cy="6857999"/>
          </a:xfrm>
          <a:prstGeom prst="rect">
            <a:avLst/>
          </a:prstGeom>
        </p:spPr>
      </p:pic>
      <p:cxnSp>
        <p:nvCxnSpPr>
          <p:cNvPr id="15" name="Straight Arrow Connector 14"/>
          <p:cNvCxnSpPr/>
          <p:nvPr/>
        </p:nvCxnSpPr>
        <p:spPr bwMode="auto">
          <a:xfrm rot="16200000" flipV="1">
            <a:off x="2389910" y="3332019"/>
            <a:ext cx="3117272" cy="166253"/>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31273" y="692728"/>
            <a:ext cx="8381462" cy="1200329"/>
          </a:xfrm>
          <a:prstGeom prst="rect">
            <a:avLst/>
          </a:prstGeom>
          <a:noFill/>
        </p:spPr>
        <p:txBody>
          <a:bodyPr wrap="none" rtlCol="0">
            <a:spAutoFit/>
          </a:bodyPr>
          <a:lstStyle/>
          <a:p>
            <a:r>
              <a:rPr lang="en-US" sz="2400" dirty="0">
                <a:solidFill>
                  <a:schemeClr val="bg1"/>
                </a:solidFill>
              </a:rPr>
              <a:t>ZONE UP BUTTON. Radio’s are programmed to start on </a:t>
            </a:r>
          </a:p>
          <a:p>
            <a:r>
              <a:rPr lang="en-US" sz="2400" dirty="0">
                <a:solidFill>
                  <a:schemeClr val="bg1"/>
                </a:solidFill>
              </a:rPr>
              <a:t>Zone A, channel 1. So if you need to change zones use this </a:t>
            </a:r>
          </a:p>
          <a:p>
            <a:r>
              <a:rPr lang="en-US" sz="2400" dirty="0">
                <a:solidFill>
                  <a:schemeClr val="bg1"/>
                </a:solidFill>
              </a:rPr>
              <a:t>button </a:t>
            </a: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34</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7" name="Picture 6" descr="DSC04214.JPG"/>
          <p:cNvPicPr>
            <a:picLocks noChangeAspect="1"/>
          </p:cNvPicPr>
          <p:nvPr/>
        </p:nvPicPr>
        <p:blipFill>
          <a:blip r:embed="rId2" cstate="print"/>
          <a:stretch>
            <a:fillRect/>
          </a:stretch>
        </p:blipFill>
        <p:spPr>
          <a:xfrm>
            <a:off x="0" y="0"/>
            <a:ext cx="9143999" cy="6857999"/>
          </a:xfrm>
          <a:prstGeom prst="rect">
            <a:avLst/>
          </a:prstGeom>
        </p:spPr>
      </p:pic>
      <p:cxnSp>
        <p:nvCxnSpPr>
          <p:cNvPr id="15" name="Straight Arrow Connector 14"/>
          <p:cNvCxnSpPr/>
          <p:nvPr/>
        </p:nvCxnSpPr>
        <p:spPr bwMode="auto">
          <a:xfrm rot="16200000" flipV="1">
            <a:off x="3207328" y="3332019"/>
            <a:ext cx="3117272" cy="166253"/>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31273" y="692728"/>
            <a:ext cx="8129983" cy="830997"/>
          </a:xfrm>
          <a:prstGeom prst="rect">
            <a:avLst/>
          </a:prstGeom>
          <a:noFill/>
        </p:spPr>
        <p:txBody>
          <a:bodyPr wrap="none" rtlCol="0">
            <a:spAutoFit/>
          </a:bodyPr>
          <a:lstStyle/>
          <a:p>
            <a:r>
              <a:rPr lang="en-US" sz="2400" dirty="0">
                <a:solidFill>
                  <a:schemeClr val="bg1"/>
                </a:solidFill>
              </a:rPr>
              <a:t>ZONE DOWN BUTTON: Use this button to change Zones </a:t>
            </a:r>
          </a:p>
          <a:p>
            <a:r>
              <a:rPr lang="en-US" sz="2400" dirty="0">
                <a:solidFill>
                  <a:schemeClr val="bg1"/>
                </a:solidFill>
              </a:rPr>
              <a:t>down</a:t>
            </a: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35</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7" name="Picture 6" descr="DSC04214.JPG"/>
          <p:cNvPicPr>
            <a:picLocks noChangeAspect="1"/>
          </p:cNvPicPr>
          <p:nvPr/>
        </p:nvPicPr>
        <p:blipFill>
          <a:blip r:embed="rId2" cstate="print"/>
          <a:stretch>
            <a:fillRect/>
          </a:stretch>
        </p:blipFill>
        <p:spPr>
          <a:xfrm>
            <a:off x="0" y="0"/>
            <a:ext cx="9143999" cy="6857999"/>
          </a:xfrm>
          <a:prstGeom prst="rect">
            <a:avLst/>
          </a:prstGeom>
        </p:spPr>
      </p:pic>
      <p:cxnSp>
        <p:nvCxnSpPr>
          <p:cNvPr id="15" name="Straight Arrow Connector 14"/>
          <p:cNvCxnSpPr/>
          <p:nvPr/>
        </p:nvCxnSpPr>
        <p:spPr bwMode="auto">
          <a:xfrm rot="16200000" flipV="1">
            <a:off x="4066310" y="3345873"/>
            <a:ext cx="3117272" cy="166253"/>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62400" y="1246910"/>
            <a:ext cx="2708627" cy="461665"/>
          </a:xfrm>
          <a:prstGeom prst="rect">
            <a:avLst/>
          </a:prstGeom>
          <a:noFill/>
        </p:spPr>
        <p:txBody>
          <a:bodyPr wrap="none" rtlCol="0">
            <a:spAutoFit/>
          </a:bodyPr>
          <a:lstStyle/>
          <a:p>
            <a:r>
              <a:rPr lang="en-US" sz="2400" dirty="0">
                <a:solidFill>
                  <a:schemeClr val="bg1"/>
                </a:solidFill>
              </a:rPr>
              <a:t>COLOR BUTTON </a:t>
            </a: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36</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7" name="Picture 6" descr="DSC04214.JPG"/>
          <p:cNvPicPr>
            <a:picLocks noChangeAspect="1"/>
          </p:cNvPicPr>
          <p:nvPr/>
        </p:nvPicPr>
        <p:blipFill>
          <a:blip r:embed="rId2" cstate="print"/>
          <a:stretch>
            <a:fillRect/>
          </a:stretch>
        </p:blipFill>
        <p:spPr>
          <a:xfrm>
            <a:off x="0" y="0"/>
            <a:ext cx="9143999" cy="6857999"/>
          </a:xfrm>
          <a:prstGeom prst="rect">
            <a:avLst/>
          </a:prstGeom>
        </p:spPr>
      </p:pic>
      <p:cxnSp>
        <p:nvCxnSpPr>
          <p:cNvPr id="15" name="Straight Arrow Connector 14"/>
          <p:cNvCxnSpPr/>
          <p:nvPr/>
        </p:nvCxnSpPr>
        <p:spPr bwMode="auto">
          <a:xfrm rot="16200000" flipV="1">
            <a:off x="4828310" y="3304310"/>
            <a:ext cx="3117272" cy="166253"/>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35927" y="886691"/>
            <a:ext cx="5269007" cy="830997"/>
          </a:xfrm>
          <a:prstGeom prst="rect">
            <a:avLst/>
          </a:prstGeom>
          <a:noFill/>
        </p:spPr>
        <p:txBody>
          <a:bodyPr wrap="none" rtlCol="0">
            <a:spAutoFit/>
          </a:bodyPr>
          <a:lstStyle/>
          <a:p>
            <a:r>
              <a:rPr lang="en-US" sz="2400" dirty="0">
                <a:solidFill>
                  <a:schemeClr val="bg1"/>
                </a:solidFill>
              </a:rPr>
              <a:t>RSSI BUTTON: Tells you what tower </a:t>
            </a:r>
          </a:p>
          <a:p>
            <a:r>
              <a:rPr lang="en-US" sz="2400" dirty="0">
                <a:solidFill>
                  <a:schemeClr val="bg1"/>
                </a:solidFill>
              </a:rPr>
              <a:t>You are hitting and signal strength </a:t>
            </a: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37</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7" name="Picture 6" descr="DSC04214.JPG"/>
          <p:cNvPicPr>
            <a:picLocks noChangeAspect="1"/>
          </p:cNvPicPr>
          <p:nvPr/>
        </p:nvPicPr>
        <p:blipFill>
          <a:blip r:embed="rId2" cstate="print"/>
          <a:stretch>
            <a:fillRect/>
          </a:stretch>
        </p:blipFill>
        <p:spPr>
          <a:xfrm>
            <a:off x="0" y="1"/>
            <a:ext cx="9143999" cy="6857999"/>
          </a:xfrm>
          <a:prstGeom prst="rect">
            <a:avLst/>
          </a:prstGeom>
        </p:spPr>
      </p:pic>
      <p:cxnSp>
        <p:nvCxnSpPr>
          <p:cNvPr id="9" name="Straight Arrow Connector 8"/>
          <p:cNvCxnSpPr/>
          <p:nvPr/>
        </p:nvCxnSpPr>
        <p:spPr bwMode="auto">
          <a:xfrm rot="10800000">
            <a:off x="7232074" y="1717964"/>
            <a:ext cx="1302327" cy="1260764"/>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38946" y="1454727"/>
            <a:ext cx="4152612" cy="523220"/>
          </a:xfrm>
          <a:prstGeom prst="rect">
            <a:avLst/>
          </a:prstGeom>
          <a:noFill/>
        </p:spPr>
        <p:txBody>
          <a:bodyPr wrap="none" rtlCol="0">
            <a:spAutoFit/>
          </a:bodyPr>
          <a:lstStyle/>
          <a:p>
            <a:r>
              <a:rPr lang="en-US" sz="2800" dirty="0">
                <a:solidFill>
                  <a:schemeClr val="bg1"/>
                </a:solidFill>
              </a:rPr>
              <a:t>Trouble Alarm (Disabled)</a:t>
            </a: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38</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24.JPG"/>
          <p:cNvPicPr>
            <a:picLocks noChangeAspect="1"/>
          </p:cNvPicPr>
          <p:nvPr/>
        </p:nvPicPr>
        <p:blipFill>
          <a:blip r:embed="rId2" cstate="print"/>
          <a:stretch>
            <a:fillRect/>
          </a:stretch>
        </p:blipFill>
        <p:spPr>
          <a:xfrm>
            <a:off x="2000250" y="0"/>
            <a:ext cx="5143500" cy="6858000"/>
          </a:xfrm>
          <a:prstGeom prst="rect">
            <a:avLst/>
          </a:prstGeom>
        </p:spPr>
      </p:pic>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39</a:t>
            </a:fld>
            <a:endParaRPr lang="en-US" dirty="0"/>
          </a:p>
        </p:txBody>
      </p:sp>
      <p:pic>
        <p:nvPicPr>
          <p:cNvPr id="6" name="Picture 5" descr="DSC04229.JPG"/>
          <p:cNvPicPr>
            <a:picLocks noChangeAspect="1"/>
          </p:cNvPicPr>
          <p:nvPr/>
        </p:nvPicPr>
        <p:blipFill>
          <a:blip r:embed="rId2" cstate="print"/>
          <a:stretch>
            <a:fillRect/>
          </a:stretch>
        </p:blipFill>
        <p:spPr>
          <a:xfrm>
            <a:off x="1607126" y="1901534"/>
            <a:ext cx="6608619" cy="4956465"/>
          </a:xfrm>
          <a:prstGeom prst="rect">
            <a:avLst/>
          </a:prstGeom>
        </p:spPr>
      </p:pic>
      <p:cxnSp>
        <p:nvCxnSpPr>
          <p:cNvPr id="8" name="Straight Arrow Connector 7"/>
          <p:cNvCxnSpPr/>
          <p:nvPr/>
        </p:nvCxnSpPr>
        <p:spPr bwMode="auto">
          <a:xfrm rot="5400000" flipH="1" flipV="1">
            <a:off x="1350818" y="2209801"/>
            <a:ext cx="1939637" cy="124691"/>
          </a:xfrm>
          <a:prstGeom prst="straightConnector1">
            <a:avLst/>
          </a:prstGeom>
          <a:ln w="38100">
            <a:headEnd type="none" w="med" len="med"/>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025237" y="803564"/>
            <a:ext cx="6144503" cy="461665"/>
          </a:xfrm>
          <a:prstGeom prst="rect">
            <a:avLst/>
          </a:prstGeom>
          <a:noFill/>
        </p:spPr>
        <p:txBody>
          <a:bodyPr wrap="none" rtlCol="0">
            <a:spAutoFit/>
          </a:bodyPr>
          <a:lstStyle/>
          <a:p>
            <a:r>
              <a:rPr lang="en-US" sz="2400" dirty="0"/>
              <a:t>ON/OFF AND VOLUME SELECTOR KNOB</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defRPr/>
            </a:pPr>
            <a:r>
              <a:rPr lang="en-US" sz="3600" dirty="0">
                <a:latin typeface="+mn-lt"/>
              </a:rPr>
              <a:t>Welcome</a:t>
            </a:r>
          </a:p>
        </p:txBody>
      </p:sp>
      <p:sp>
        <p:nvSpPr>
          <p:cNvPr id="5123" name="Rectangle 5"/>
          <p:cNvSpPr>
            <a:spLocks noGrp="1" noChangeArrowheads="1"/>
          </p:cNvSpPr>
          <p:nvPr>
            <p:ph type="ftr" sz="quarter" idx="10"/>
          </p:nvPr>
        </p:nvSpPr>
        <p:spPr>
          <a:noFill/>
        </p:spPr>
        <p:txBody>
          <a:bodyPr/>
          <a:lstStyle/>
          <a:p>
            <a:r>
              <a:rPr lang="en-US"/>
              <a:t>CCNC, Inc. Training Sub-Committee</a:t>
            </a:r>
          </a:p>
        </p:txBody>
      </p:sp>
      <p:sp>
        <p:nvSpPr>
          <p:cNvPr id="5124" name="Slide Number Placeholder 4"/>
          <p:cNvSpPr>
            <a:spLocks noGrp="1"/>
          </p:cNvSpPr>
          <p:nvPr>
            <p:ph type="sldNum" sz="quarter" idx="11"/>
          </p:nvPr>
        </p:nvSpPr>
        <p:spPr>
          <a:noFill/>
        </p:spPr>
        <p:txBody>
          <a:bodyPr/>
          <a:lstStyle/>
          <a:p>
            <a:fld id="{2CB9DB60-FDCF-4262-B072-C4C7B6630240}" type="slidenum">
              <a:rPr lang="en-US" smtClean="0"/>
              <a:pPr/>
              <a:t>4</a:t>
            </a:fld>
            <a:endParaRPr lang="en-US"/>
          </a:p>
        </p:txBody>
      </p:sp>
      <p:sp>
        <p:nvSpPr>
          <p:cNvPr id="5125" name="Rectangle 4"/>
          <p:cNvSpPr>
            <a:spLocks noGrp="1" noChangeArrowheads="1"/>
          </p:cNvSpPr>
          <p:nvPr>
            <p:ph type="dt" sz="quarter" idx="12"/>
          </p:nvPr>
        </p:nvSpPr>
        <p:spPr>
          <a:noFill/>
        </p:spPr>
        <p:txBody>
          <a:bodyPr/>
          <a:lstStyle/>
          <a:p>
            <a:r>
              <a:rPr lang="en-US"/>
              <a:t>December 1, 2008</a:t>
            </a:r>
          </a:p>
        </p:txBody>
      </p:sp>
      <p:sp>
        <p:nvSpPr>
          <p:cNvPr id="5126" name="Text Box 3"/>
          <p:cNvSpPr txBox="1">
            <a:spLocks noChangeArrowheads="1"/>
          </p:cNvSpPr>
          <p:nvPr/>
        </p:nvSpPr>
        <p:spPr bwMode="auto">
          <a:xfrm>
            <a:off x="914400" y="1752600"/>
            <a:ext cx="7686675" cy="4535488"/>
          </a:xfrm>
          <a:prstGeom prst="rect">
            <a:avLst/>
          </a:prstGeom>
          <a:noFill/>
          <a:ln w="9525">
            <a:noFill/>
            <a:miter lim="800000"/>
            <a:headEnd/>
            <a:tailEnd/>
          </a:ln>
        </p:spPr>
        <p:txBody>
          <a:bodyPr lIns="102833" tIns="51417" rIns="102833" bIns="51417">
            <a:spAutoFit/>
          </a:bodyPr>
          <a:lstStyle/>
          <a:p>
            <a:pPr marL="4763" indent="-4763" defTabSz="128588"/>
            <a:r>
              <a:rPr lang="en-US" altLang="en-US" sz="2400"/>
              <a:t>This tutorial has been prepared exclusively for you, the user of the statewide Digital Trunked Radio System.</a:t>
            </a:r>
          </a:p>
          <a:p>
            <a:pPr marL="4763" indent="-4763" defTabSz="128588"/>
            <a:endParaRPr lang="en-US" altLang="en-US" sz="2400"/>
          </a:p>
          <a:p>
            <a:pPr marL="4763" indent="-4763" defTabSz="128588"/>
            <a:r>
              <a:rPr lang="en-US" altLang="en-US" sz="2400"/>
              <a:t>The explanations here were designed with the intent to provide basic system information.</a:t>
            </a:r>
          </a:p>
          <a:p>
            <a:pPr marL="4763" indent="-4763" defTabSz="128588"/>
            <a:endParaRPr lang="en-US" altLang="en-US" sz="2400"/>
          </a:p>
          <a:p>
            <a:pPr marL="4763" indent="-4763" defTabSz="128588"/>
            <a:r>
              <a:rPr lang="en-US" altLang="en-US" sz="2400"/>
              <a:t>However, for in-depth system or radio information, you should consult your Radio System Administrator/Coordinator.</a:t>
            </a:r>
          </a:p>
          <a:p>
            <a:pPr marL="4763" indent="-4763" defTabSz="128588"/>
            <a:endParaRPr lang="en-US" altLang="en-US" sz="2400"/>
          </a:p>
          <a:p>
            <a:pPr marL="4763" indent="-4763" defTabSz="128588"/>
            <a:r>
              <a:rPr lang="en-US" altLang="en-US" sz="2400"/>
              <a:t>Keep in mind that each radio and each system is customer configurable.</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40</a:t>
            </a:fld>
            <a:endParaRPr lang="en-US" dirty="0"/>
          </a:p>
        </p:txBody>
      </p:sp>
      <p:pic>
        <p:nvPicPr>
          <p:cNvPr id="6" name="Picture 5" descr="DSC04229.JPG"/>
          <p:cNvPicPr>
            <a:picLocks noChangeAspect="1"/>
          </p:cNvPicPr>
          <p:nvPr/>
        </p:nvPicPr>
        <p:blipFill>
          <a:blip r:embed="rId2" cstate="print"/>
          <a:stretch>
            <a:fillRect/>
          </a:stretch>
        </p:blipFill>
        <p:spPr>
          <a:xfrm>
            <a:off x="1607126" y="1901534"/>
            <a:ext cx="6608619" cy="4956465"/>
          </a:xfrm>
          <a:prstGeom prst="rect">
            <a:avLst/>
          </a:prstGeom>
        </p:spPr>
      </p:pic>
      <p:cxnSp>
        <p:nvCxnSpPr>
          <p:cNvPr id="8" name="Straight Arrow Connector 7"/>
          <p:cNvCxnSpPr/>
          <p:nvPr/>
        </p:nvCxnSpPr>
        <p:spPr bwMode="auto">
          <a:xfrm rot="16200000" flipV="1">
            <a:off x="4080163" y="1863438"/>
            <a:ext cx="1004459" cy="76202"/>
          </a:xfrm>
          <a:prstGeom prst="straightConnector1">
            <a:avLst/>
          </a:prstGeom>
          <a:ln w="38100">
            <a:headEnd type="none" w="med" len="med"/>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025237" y="803564"/>
            <a:ext cx="7353295" cy="523220"/>
          </a:xfrm>
          <a:prstGeom prst="rect">
            <a:avLst/>
          </a:prstGeom>
          <a:noFill/>
        </p:spPr>
        <p:txBody>
          <a:bodyPr wrap="none" rtlCol="0">
            <a:spAutoFit/>
          </a:bodyPr>
          <a:lstStyle/>
          <a:p>
            <a:r>
              <a:rPr lang="en-US" sz="2800" b="1" dirty="0"/>
              <a:t>Channel Selector knob both Up and Down</a:t>
            </a: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41</a:t>
            </a:fld>
            <a:endParaRPr lang="en-US" dirty="0"/>
          </a:p>
        </p:txBody>
      </p:sp>
      <p:pic>
        <p:nvPicPr>
          <p:cNvPr id="6" name="Picture 5" descr="DSC04229.JPG"/>
          <p:cNvPicPr>
            <a:picLocks noChangeAspect="1"/>
          </p:cNvPicPr>
          <p:nvPr/>
        </p:nvPicPr>
        <p:blipFill>
          <a:blip r:embed="rId2" cstate="print"/>
          <a:stretch>
            <a:fillRect/>
          </a:stretch>
        </p:blipFill>
        <p:spPr>
          <a:xfrm>
            <a:off x="1607126" y="1901534"/>
            <a:ext cx="6608619" cy="4956465"/>
          </a:xfrm>
          <a:prstGeom prst="rect">
            <a:avLst/>
          </a:prstGeom>
        </p:spPr>
      </p:pic>
      <p:cxnSp>
        <p:nvCxnSpPr>
          <p:cNvPr id="8" name="Straight Arrow Connector 7"/>
          <p:cNvCxnSpPr/>
          <p:nvPr/>
        </p:nvCxnSpPr>
        <p:spPr bwMode="auto">
          <a:xfrm rot="16200000" flipV="1">
            <a:off x="3525983" y="3013363"/>
            <a:ext cx="3754582" cy="1163783"/>
          </a:xfrm>
          <a:prstGeom prst="straightConnector1">
            <a:avLst/>
          </a:prstGeom>
          <a:ln w="38100">
            <a:headEnd type="none" w="med" len="med"/>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025237" y="803564"/>
            <a:ext cx="6759671" cy="1384995"/>
          </a:xfrm>
          <a:prstGeom prst="rect">
            <a:avLst/>
          </a:prstGeom>
          <a:noFill/>
        </p:spPr>
        <p:txBody>
          <a:bodyPr wrap="none" rtlCol="0">
            <a:spAutoFit/>
          </a:bodyPr>
          <a:lstStyle/>
          <a:p>
            <a:r>
              <a:rPr lang="en-US" sz="2800" b="1" dirty="0"/>
              <a:t>NOT ENABLED in FIRE RADIOS</a:t>
            </a:r>
          </a:p>
          <a:p>
            <a:r>
              <a:rPr lang="en-US" sz="2800" b="1" dirty="0"/>
              <a:t>OIT BUTTON, “Officer In Trouble” </a:t>
            </a:r>
          </a:p>
          <a:p>
            <a:r>
              <a:rPr lang="en-US" sz="2800" b="1" dirty="0"/>
              <a:t>Push it and Alarms go off in Dispatch. </a:t>
            </a: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42</a:t>
            </a:fld>
            <a:endParaRPr lang="en-US" dirty="0"/>
          </a:p>
        </p:txBody>
      </p:sp>
      <p:pic>
        <p:nvPicPr>
          <p:cNvPr id="6" name="Picture 5" descr="DSC04229.JPG"/>
          <p:cNvPicPr>
            <a:picLocks noChangeAspect="1"/>
          </p:cNvPicPr>
          <p:nvPr/>
        </p:nvPicPr>
        <p:blipFill>
          <a:blip r:embed="rId2" cstate="print"/>
          <a:stretch>
            <a:fillRect/>
          </a:stretch>
        </p:blipFill>
        <p:spPr>
          <a:xfrm>
            <a:off x="1607126" y="1901534"/>
            <a:ext cx="6608619" cy="4956465"/>
          </a:xfrm>
          <a:prstGeom prst="rect">
            <a:avLst/>
          </a:prstGeom>
        </p:spPr>
      </p:pic>
      <p:cxnSp>
        <p:nvCxnSpPr>
          <p:cNvPr id="8" name="Straight Arrow Connector 7"/>
          <p:cNvCxnSpPr/>
          <p:nvPr/>
        </p:nvCxnSpPr>
        <p:spPr bwMode="auto">
          <a:xfrm rot="16200000" flipV="1">
            <a:off x="3228111" y="2715492"/>
            <a:ext cx="4073235" cy="1440872"/>
          </a:xfrm>
          <a:prstGeom prst="straightConnector1">
            <a:avLst/>
          </a:prstGeom>
          <a:ln w="38100">
            <a:headEnd type="none" w="med" len="med"/>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025237" y="803564"/>
            <a:ext cx="7516673" cy="1384995"/>
          </a:xfrm>
          <a:prstGeom prst="rect">
            <a:avLst/>
          </a:prstGeom>
          <a:noFill/>
        </p:spPr>
        <p:txBody>
          <a:bodyPr wrap="none" rtlCol="0">
            <a:spAutoFit/>
          </a:bodyPr>
          <a:lstStyle/>
          <a:p>
            <a:r>
              <a:rPr lang="en-US" sz="2800" b="1" dirty="0"/>
              <a:t>N/A</a:t>
            </a:r>
          </a:p>
          <a:p>
            <a:r>
              <a:rPr lang="en-US" sz="2800" b="1" dirty="0"/>
              <a:t>OIT BUTTON, and yes Tim, they know who </a:t>
            </a:r>
          </a:p>
          <a:p>
            <a:r>
              <a:rPr lang="en-US" sz="2800" b="1" dirty="0"/>
              <a:t>pushed the button </a:t>
            </a: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43</a:t>
            </a:fld>
            <a:endParaRPr lang="en-US" dirty="0"/>
          </a:p>
        </p:txBody>
      </p:sp>
      <p:pic>
        <p:nvPicPr>
          <p:cNvPr id="6" name="Picture 5" descr="DSC04229.JPG"/>
          <p:cNvPicPr>
            <a:picLocks noChangeAspect="1"/>
          </p:cNvPicPr>
          <p:nvPr/>
        </p:nvPicPr>
        <p:blipFill>
          <a:blip r:embed="rId2" cstate="print"/>
          <a:stretch>
            <a:fillRect/>
          </a:stretch>
        </p:blipFill>
        <p:spPr>
          <a:xfrm>
            <a:off x="1607126" y="1901534"/>
            <a:ext cx="6608619" cy="4956465"/>
          </a:xfrm>
          <a:prstGeom prst="rect">
            <a:avLst/>
          </a:prstGeom>
        </p:spPr>
      </p:pic>
      <p:cxnSp>
        <p:nvCxnSpPr>
          <p:cNvPr id="8" name="Straight Arrow Connector 7"/>
          <p:cNvCxnSpPr/>
          <p:nvPr/>
        </p:nvCxnSpPr>
        <p:spPr bwMode="auto">
          <a:xfrm rot="16200000" flipV="1">
            <a:off x="3484419" y="2971799"/>
            <a:ext cx="3740728" cy="1260765"/>
          </a:xfrm>
          <a:prstGeom prst="straightConnector1">
            <a:avLst/>
          </a:prstGeom>
          <a:ln w="38100">
            <a:headEnd type="none" w="med" len="med"/>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387928" y="789709"/>
            <a:ext cx="8424037" cy="1384995"/>
          </a:xfrm>
          <a:prstGeom prst="rect">
            <a:avLst/>
          </a:prstGeom>
          <a:noFill/>
        </p:spPr>
        <p:txBody>
          <a:bodyPr wrap="none" rtlCol="0">
            <a:spAutoFit/>
          </a:bodyPr>
          <a:lstStyle/>
          <a:p>
            <a:r>
              <a:rPr lang="en-US" sz="2800" b="1" dirty="0"/>
              <a:t>N/A</a:t>
            </a:r>
          </a:p>
          <a:p>
            <a:r>
              <a:rPr lang="en-US" sz="2800" b="1" dirty="0"/>
              <a:t>OIT BUTTON, to reset OIT push and depress for </a:t>
            </a:r>
          </a:p>
          <a:p>
            <a:pPr algn="ctr"/>
            <a:r>
              <a:rPr lang="en-US" sz="2800" b="1" dirty="0"/>
              <a:t>5 seconds  </a:t>
            </a: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44</a:t>
            </a:fld>
            <a:endParaRPr lang="en-US" dirty="0"/>
          </a:p>
        </p:txBody>
      </p:sp>
      <p:pic>
        <p:nvPicPr>
          <p:cNvPr id="6" name="Picture 5" descr="DSC04229.JPG"/>
          <p:cNvPicPr>
            <a:picLocks noChangeAspect="1"/>
          </p:cNvPicPr>
          <p:nvPr/>
        </p:nvPicPr>
        <p:blipFill>
          <a:blip r:embed="rId2" cstate="print"/>
          <a:stretch>
            <a:fillRect/>
          </a:stretch>
        </p:blipFill>
        <p:spPr>
          <a:xfrm>
            <a:off x="1607126" y="1901534"/>
            <a:ext cx="6608619" cy="4956465"/>
          </a:xfrm>
          <a:prstGeom prst="rect">
            <a:avLst/>
          </a:prstGeom>
        </p:spPr>
      </p:pic>
      <p:cxnSp>
        <p:nvCxnSpPr>
          <p:cNvPr id="8" name="Straight Arrow Connector 7"/>
          <p:cNvCxnSpPr/>
          <p:nvPr/>
        </p:nvCxnSpPr>
        <p:spPr bwMode="auto">
          <a:xfrm rot="16200000" flipV="1">
            <a:off x="2556164" y="2736272"/>
            <a:ext cx="3740728" cy="1260765"/>
          </a:xfrm>
          <a:prstGeom prst="straightConnector1">
            <a:avLst/>
          </a:prstGeom>
          <a:ln w="38100">
            <a:headEnd type="none" w="med" len="med"/>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914104" y="983673"/>
            <a:ext cx="4542718" cy="954107"/>
          </a:xfrm>
          <a:prstGeom prst="rect">
            <a:avLst/>
          </a:prstGeom>
          <a:noFill/>
        </p:spPr>
        <p:txBody>
          <a:bodyPr wrap="square" rtlCol="0">
            <a:spAutoFit/>
          </a:bodyPr>
          <a:lstStyle/>
          <a:p>
            <a:pPr algn="ctr"/>
            <a:r>
              <a:rPr lang="en-US" sz="2800" b="1" dirty="0"/>
              <a:t>Channel Indicator Mark</a:t>
            </a:r>
          </a:p>
          <a:p>
            <a:r>
              <a:rPr lang="en-US" sz="2800" b="1" dirty="0"/>
              <a:t> </a:t>
            </a:r>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45</a:t>
            </a:fld>
            <a:endParaRPr lang="en-US" dirty="0"/>
          </a:p>
        </p:txBody>
      </p:sp>
      <p:pic>
        <p:nvPicPr>
          <p:cNvPr id="6" name="Picture 5" descr="DSC04229.JPG"/>
          <p:cNvPicPr>
            <a:picLocks noChangeAspect="1"/>
          </p:cNvPicPr>
          <p:nvPr/>
        </p:nvPicPr>
        <p:blipFill>
          <a:blip r:embed="rId2" cstate="print"/>
          <a:stretch>
            <a:fillRect/>
          </a:stretch>
        </p:blipFill>
        <p:spPr>
          <a:xfrm>
            <a:off x="1607126" y="1901534"/>
            <a:ext cx="6608619" cy="4956465"/>
          </a:xfrm>
          <a:prstGeom prst="rect">
            <a:avLst/>
          </a:prstGeom>
        </p:spPr>
      </p:pic>
      <p:cxnSp>
        <p:nvCxnSpPr>
          <p:cNvPr id="8" name="Straight Arrow Connector 7"/>
          <p:cNvCxnSpPr/>
          <p:nvPr/>
        </p:nvCxnSpPr>
        <p:spPr bwMode="auto">
          <a:xfrm rot="16200000" flipV="1">
            <a:off x="4454238" y="2528454"/>
            <a:ext cx="1967347" cy="180111"/>
          </a:xfrm>
          <a:prstGeom prst="straightConnector1">
            <a:avLst/>
          </a:prstGeom>
          <a:ln w="38100">
            <a:headEnd type="none" w="med" len="med"/>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914103" y="734291"/>
            <a:ext cx="5872151" cy="1384995"/>
          </a:xfrm>
          <a:prstGeom prst="rect">
            <a:avLst/>
          </a:prstGeom>
          <a:noFill/>
        </p:spPr>
        <p:txBody>
          <a:bodyPr wrap="square" rtlCol="0">
            <a:spAutoFit/>
          </a:bodyPr>
          <a:lstStyle/>
          <a:p>
            <a:pPr algn="ctr"/>
            <a:r>
              <a:rPr lang="en-US" sz="2800" b="1" dirty="0"/>
              <a:t>ZONE SELECTOR SWITCH</a:t>
            </a:r>
          </a:p>
          <a:p>
            <a:pPr algn="ctr"/>
            <a:r>
              <a:rPr lang="en-US" sz="2800" b="1" dirty="0"/>
              <a:t>(behind channel selector knob)</a:t>
            </a:r>
          </a:p>
          <a:p>
            <a:r>
              <a:rPr lang="en-US" sz="2800" b="1" dirty="0"/>
              <a:t> </a:t>
            </a: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46</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24.JPG"/>
          <p:cNvPicPr>
            <a:picLocks noChangeAspect="1"/>
          </p:cNvPicPr>
          <p:nvPr/>
        </p:nvPicPr>
        <p:blipFill>
          <a:blip r:embed="rId2" cstate="print"/>
          <a:stretch>
            <a:fillRect/>
          </a:stretch>
        </p:blipFill>
        <p:spPr>
          <a:xfrm>
            <a:off x="2000250" y="0"/>
            <a:ext cx="5143500" cy="6858000"/>
          </a:xfrm>
          <a:prstGeom prst="rect">
            <a:avLst/>
          </a:prstGeom>
        </p:spPr>
      </p:pic>
      <p:cxnSp>
        <p:nvCxnSpPr>
          <p:cNvPr id="8" name="Straight Arrow Connector 7"/>
          <p:cNvCxnSpPr/>
          <p:nvPr/>
        </p:nvCxnSpPr>
        <p:spPr bwMode="auto">
          <a:xfrm rot="10800000">
            <a:off x="2410691" y="5417127"/>
            <a:ext cx="1330036" cy="69274"/>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0109" y="5070763"/>
            <a:ext cx="2286203" cy="830997"/>
          </a:xfrm>
          <a:prstGeom prst="rect">
            <a:avLst/>
          </a:prstGeom>
          <a:noFill/>
        </p:spPr>
        <p:txBody>
          <a:bodyPr wrap="none" rtlCol="0">
            <a:spAutoFit/>
          </a:bodyPr>
          <a:lstStyle/>
          <a:p>
            <a:r>
              <a:rPr lang="en-US" sz="2400" b="1" dirty="0"/>
              <a:t>SCAN ON/OFF</a:t>
            </a:r>
          </a:p>
          <a:p>
            <a:pPr algn="ctr"/>
            <a:r>
              <a:rPr lang="en-US" sz="2400" b="1" dirty="0"/>
              <a:t>BUTTON</a:t>
            </a: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47</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24.JPG"/>
          <p:cNvPicPr>
            <a:picLocks noChangeAspect="1"/>
          </p:cNvPicPr>
          <p:nvPr/>
        </p:nvPicPr>
        <p:blipFill>
          <a:blip r:embed="rId2" cstate="print"/>
          <a:stretch>
            <a:fillRect/>
          </a:stretch>
        </p:blipFill>
        <p:spPr>
          <a:xfrm>
            <a:off x="2000250" y="0"/>
            <a:ext cx="5143500" cy="6858000"/>
          </a:xfrm>
          <a:prstGeom prst="rect">
            <a:avLst/>
          </a:prstGeom>
        </p:spPr>
      </p:pic>
      <p:cxnSp>
        <p:nvCxnSpPr>
          <p:cNvPr id="8" name="Straight Arrow Connector 7"/>
          <p:cNvCxnSpPr/>
          <p:nvPr/>
        </p:nvCxnSpPr>
        <p:spPr bwMode="auto">
          <a:xfrm rot="10800000">
            <a:off x="2452256" y="5015345"/>
            <a:ext cx="2078183" cy="484910"/>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4239489"/>
            <a:ext cx="2475357" cy="830997"/>
          </a:xfrm>
          <a:prstGeom prst="rect">
            <a:avLst/>
          </a:prstGeom>
          <a:noFill/>
        </p:spPr>
        <p:txBody>
          <a:bodyPr wrap="none" rtlCol="0">
            <a:spAutoFit/>
          </a:bodyPr>
          <a:lstStyle/>
          <a:p>
            <a:pPr algn="ctr"/>
            <a:r>
              <a:rPr lang="en-US" sz="2400" b="1" dirty="0"/>
              <a:t>Zone Up </a:t>
            </a:r>
          </a:p>
          <a:p>
            <a:pPr algn="ctr"/>
            <a:r>
              <a:rPr lang="en-US" sz="2400" b="1" dirty="0"/>
              <a:t>Selector Button</a:t>
            </a: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48</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24.JPG"/>
          <p:cNvPicPr>
            <a:picLocks noChangeAspect="1"/>
          </p:cNvPicPr>
          <p:nvPr/>
        </p:nvPicPr>
        <p:blipFill>
          <a:blip r:embed="rId2" cstate="print"/>
          <a:stretch>
            <a:fillRect/>
          </a:stretch>
        </p:blipFill>
        <p:spPr>
          <a:xfrm>
            <a:off x="2000250" y="0"/>
            <a:ext cx="5143500" cy="6858000"/>
          </a:xfrm>
          <a:prstGeom prst="rect">
            <a:avLst/>
          </a:prstGeom>
        </p:spPr>
      </p:pic>
      <p:cxnSp>
        <p:nvCxnSpPr>
          <p:cNvPr id="8" name="Straight Arrow Connector 7"/>
          <p:cNvCxnSpPr/>
          <p:nvPr/>
        </p:nvCxnSpPr>
        <p:spPr bwMode="auto">
          <a:xfrm rot="10800000">
            <a:off x="2452257" y="5015345"/>
            <a:ext cx="2909452" cy="401782"/>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4336470"/>
            <a:ext cx="2440092" cy="830997"/>
          </a:xfrm>
          <a:prstGeom prst="rect">
            <a:avLst/>
          </a:prstGeom>
          <a:noFill/>
        </p:spPr>
        <p:txBody>
          <a:bodyPr wrap="none" rtlCol="0">
            <a:spAutoFit/>
          </a:bodyPr>
          <a:lstStyle/>
          <a:p>
            <a:pPr algn="ctr"/>
            <a:r>
              <a:rPr lang="en-US" sz="2400" b="1" dirty="0"/>
              <a:t>Zone Down</a:t>
            </a:r>
          </a:p>
          <a:p>
            <a:pPr algn="ctr"/>
            <a:r>
              <a:rPr lang="en-US" sz="2400" b="1" dirty="0"/>
              <a:t>Selector button</a:t>
            </a: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49</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24.JPG"/>
          <p:cNvPicPr>
            <a:picLocks noChangeAspect="1"/>
          </p:cNvPicPr>
          <p:nvPr/>
        </p:nvPicPr>
        <p:blipFill>
          <a:blip r:embed="rId2" cstate="print"/>
          <a:stretch>
            <a:fillRect/>
          </a:stretch>
        </p:blipFill>
        <p:spPr>
          <a:xfrm>
            <a:off x="2000250" y="0"/>
            <a:ext cx="5143500" cy="6858000"/>
          </a:xfrm>
          <a:prstGeom prst="rect">
            <a:avLst/>
          </a:prstGeom>
        </p:spPr>
      </p:pic>
      <p:cxnSp>
        <p:nvCxnSpPr>
          <p:cNvPr id="8" name="Straight Arrow Connector 7"/>
          <p:cNvCxnSpPr/>
          <p:nvPr/>
        </p:nvCxnSpPr>
        <p:spPr bwMode="auto">
          <a:xfrm rot="10800000">
            <a:off x="2452257" y="5015345"/>
            <a:ext cx="1288470" cy="1011382"/>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4170215"/>
            <a:ext cx="2803781" cy="830997"/>
          </a:xfrm>
          <a:prstGeom prst="rect">
            <a:avLst/>
          </a:prstGeom>
          <a:noFill/>
        </p:spPr>
        <p:txBody>
          <a:bodyPr wrap="none" rtlCol="0">
            <a:spAutoFit/>
          </a:bodyPr>
          <a:lstStyle/>
          <a:p>
            <a:pPr algn="ctr"/>
            <a:r>
              <a:rPr lang="en-US" sz="2400" b="1" dirty="0"/>
              <a:t>HOME RETURN</a:t>
            </a:r>
          </a:p>
          <a:p>
            <a:pPr algn="ctr"/>
            <a:r>
              <a:rPr lang="en-US" sz="2400" b="1" dirty="0"/>
              <a:t>Zone A, channel 1</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1"/>
          </p:nvPr>
        </p:nvSpPr>
        <p:spPr>
          <a:noFill/>
        </p:spPr>
        <p:txBody>
          <a:bodyPr/>
          <a:lstStyle/>
          <a:p>
            <a:fld id="{6A62CCB3-9990-415B-94C7-438E65E61928}" type="slidenum">
              <a:rPr lang="en-US" smtClean="0"/>
              <a:pPr/>
              <a:t>5</a:t>
            </a:fld>
            <a:endParaRPr lang="en-US"/>
          </a:p>
        </p:txBody>
      </p:sp>
      <p:sp>
        <p:nvSpPr>
          <p:cNvPr id="6149" name="Rectangle 2"/>
          <p:cNvSpPr>
            <a:spLocks noGrp="1" noChangeArrowheads="1"/>
          </p:cNvSpPr>
          <p:nvPr>
            <p:ph type="title" idx="4294967295"/>
          </p:nvPr>
        </p:nvSpPr>
        <p:spPr>
          <a:xfrm>
            <a:off x="1277938" y="928688"/>
            <a:ext cx="6934200" cy="579437"/>
          </a:xfrm>
        </p:spPr>
        <p:txBody>
          <a:bodyPr/>
          <a:lstStyle/>
          <a:p>
            <a:pPr eaLnBrk="1" hangingPunct="1">
              <a:defRPr/>
            </a:pPr>
            <a:r>
              <a:rPr lang="en-US" sz="3600" dirty="0">
                <a:latin typeface="+mn-lt"/>
              </a:rPr>
              <a:t>Agencies</a:t>
            </a:r>
          </a:p>
        </p:txBody>
      </p:sp>
      <p:sp>
        <p:nvSpPr>
          <p:cNvPr id="7172" name="Text Box 7"/>
          <p:cNvSpPr txBox="1">
            <a:spLocks noChangeArrowheads="1"/>
          </p:cNvSpPr>
          <p:nvPr/>
        </p:nvSpPr>
        <p:spPr bwMode="auto">
          <a:xfrm>
            <a:off x="3505200" y="1981200"/>
            <a:ext cx="5638800" cy="3181350"/>
          </a:xfrm>
          <a:prstGeom prst="rect">
            <a:avLst/>
          </a:prstGeom>
          <a:noFill/>
          <a:ln w="25400">
            <a:noFill/>
            <a:miter lim="800000"/>
            <a:headEnd/>
            <a:tailEnd/>
          </a:ln>
        </p:spPr>
        <p:txBody>
          <a:bodyPr lIns="102833" tIns="51417" rIns="102833" bIns="51417">
            <a:spAutoFit/>
          </a:bodyPr>
          <a:lstStyle/>
          <a:p>
            <a:pPr defTabSz="1028700"/>
            <a:r>
              <a:rPr lang="en-US" sz="2000" b="1"/>
              <a:t>Many different agencies now and in the future may use statewide Digital Trunked Radio System.</a:t>
            </a:r>
          </a:p>
          <a:p>
            <a:pPr defTabSz="1028700"/>
            <a:endParaRPr lang="en-US" sz="2000" b="1"/>
          </a:p>
          <a:p>
            <a:pPr defTabSz="1028700"/>
            <a:r>
              <a:rPr lang="en-US" sz="2000" b="1"/>
              <a:t>There are now over 700 agencies on the system, with over 32,000 subscriber units operating.</a:t>
            </a:r>
          </a:p>
          <a:p>
            <a:pPr defTabSz="1028700"/>
            <a:endParaRPr lang="en-US" sz="2000" b="1"/>
          </a:p>
          <a:p>
            <a:pPr defTabSz="1028700"/>
            <a:r>
              <a:rPr lang="en-US" sz="2000" b="1"/>
              <a:t>These agencies encompass a wide variety of</a:t>
            </a:r>
            <a:r>
              <a:rPr lang="en-US" sz="2000"/>
              <a:t> </a:t>
            </a:r>
            <a:r>
              <a:rPr lang="en-US" sz="2000" b="1"/>
              <a:t>disciplines.</a:t>
            </a:r>
          </a:p>
        </p:txBody>
      </p:sp>
      <p:pic>
        <p:nvPicPr>
          <p:cNvPr id="7173" name="Picture 13" descr="F:\My Pictures\star.gif"/>
          <p:cNvPicPr>
            <a:picLocks noChangeAspect="1" noChangeArrowheads="1"/>
          </p:cNvPicPr>
          <p:nvPr/>
        </p:nvPicPr>
        <p:blipFill>
          <a:blip r:embed="rId3" cstate="print"/>
          <a:srcRect/>
          <a:stretch>
            <a:fillRect/>
          </a:stretch>
        </p:blipFill>
        <p:spPr bwMode="auto">
          <a:xfrm>
            <a:off x="1828800" y="3048000"/>
            <a:ext cx="1371600" cy="1371600"/>
          </a:xfrm>
          <a:prstGeom prst="rect">
            <a:avLst/>
          </a:prstGeom>
          <a:solidFill>
            <a:srgbClr val="FFFFFF"/>
          </a:solidFill>
          <a:ln w="9525">
            <a:noFill/>
            <a:miter lim="800000"/>
            <a:headEnd/>
            <a:tailEnd/>
          </a:ln>
        </p:spPr>
      </p:pic>
      <p:pic>
        <p:nvPicPr>
          <p:cNvPr id="7174" name="Picture 15" descr="F:\My Pictures\maltese_cross.gif"/>
          <p:cNvPicPr>
            <a:picLocks noChangeAspect="1" noChangeArrowheads="1"/>
          </p:cNvPicPr>
          <p:nvPr/>
        </p:nvPicPr>
        <p:blipFill>
          <a:blip r:embed="rId4" cstate="print"/>
          <a:srcRect/>
          <a:stretch>
            <a:fillRect/>
          </a:stretch>
        </p:blipFill>
        <p:spPr bwMode="auto">
          <a:xfrm>
            <a:off x="381000" y="4735513"/>
            <a:ext cx="1524000" cy="1512887"/>
          </a:xfrm>
          <a:prstGeom prst="rect">
            <a:avLst/>
          </a:prstGeom>
          <a:solidFill>
            <a:srgbClr val="FFFFFF"/>
          </a:solidFill>
          <a:ln w="9525">
            <a:noFill/>
            <a:miter lim="800000"/>
            <a:headEnd/>
            <a:tailEnd/>
          </a:ln>
        </p:spPr>
      </p:pic>
      <p:pic>
        <p:nvPicPr>
          <p:cNvPr id="7175" name="Picture 19" descr="F:\My Pictures\m203.jpg"/>
          <p:cNvPicPr>
            <a:picLocks noChangeAspect="1" noChangeArrowheads="1"/>
          </p:cNvPicPr>
          <p:nvPr/>
        </p:nvPicPr>
        <p:blipFill>
          <a:blip r:embed="rId5" cstate="print"/>
          <a:srcRect/>
          <a:stretch>
            <a:fillRect/>
          </a:stretch>
        </p:blipFill>
        <p:spPr bwMode="auto">
          <a:xfrm>
            <a:off x="1981200" y="4572000"/>
            <a:ext cx="1144588" cy="1676400"/>
          </a:xfrm>
          <a:prstGeom prst="rect">
            <a:avLst/>
          </a:prstGeom>
          <a:noFill/>
          <a:ln w="9525">
            <a:noFill/>
            <a:miter lim="800000"/>
            <a:headEnd/>
            <a:tailEnd/>
          </a:ln>
        </p:spPr>
      </p:pic>
      <p:pic>
        <p:nvPicPr>
          <p:cNvPr id="7176" name="Picture 20" descr="F:\My Pictures\m106.jpg"/>
          <p:cNvPicPr>
            <a:picLocks noChangeAspect="1" noChangeArrowheads="1"/>
          </p:cNvPicPr>
          <p:nvPr/>
        </p:nvPicPr>
        <p:blipFill>
          <a:blip r:embed="rId6" cstate="print"/>
          <a:srcRect/>
          <a:stretch>
            <a:fillRect/>
          </a:stretch>
        </p:blipFill>
        <p:spPr bwMode="auto">
          <a:xfrm>
            <a:off x="381000" y="3048000"/>
            <a:ext cx="1381125" cy="1524000"/>
          </a:xfrm>
          <a:prstGeom prst="rect">
            <a:avLst/>
          </a:prstGeom>
          <a:noFill/>
          <a:ln w="9525">
            <a:noFill/>
            <a:miter lim="800000"/>
            <a:headEnd/>
            <a:tailEnd/>
          </a:ln>
        </p:spPr>
      </p:pic>
      <p:pic>
        <p:nvPicPr>
          <p:cNvPr id="7177" name="Picture 22" descr="F:\My Pictures\MISC\co_seal.gif"/>
          <p:cNvPicPr>
            <a:picLocks noChangeAspect="1" noChangeArrowheads="1"/>
          </p:cNvPicPr>
          <p:nvPr/>
        </p:nvPicPr>
        <p:blipFill>
          <a:blip r:embed="rId7" cstate="print"/>
          <a:srcRect/>
          <a:stretch>
            <a:fillRect/>
          </a:stretch>
        </p:blipFill>
        <p:spPr bwMode="auto">
          <a:xfrm>
            <a:off x="1066800" y="1524000"/>
            <a:ext cx="1447800" cy="1447800"/>
          </a:xfrm>
          <a:prstGeom prst="rect">
            <a:avLst/>
          </a:prstGeom>
          <a:noFill/>
          <a:ln w="9525">
            <a:noFill/>
            <a:miter lim="800000"/>
            <a:headEnd/>
            <a:tailEnd/>
          </a:ln>
        </p:spPr>
      </p:pic>
      <p:sp>
        <p:nvSpPr>
          <p:cNvPr id="7178" name="Rectangle 5"/>
          <p:cNvSpPr>
            <a:spLocks noGrp="1" noChangeArrowheads="1"/>
          </p:cNvSpPr>
          <p:nvPr>
            <p:ph type="ftr" sz="quarter" idx="10"/>
          </p:nvPr>
        </p:nvSpPr>
        <p:spPr>
          <a:noFill/>
        </p:spPr>
        <p:txBody>
          <a:bodyPr/>
          <a:lstStyle/>
          <a:p>
            <a:r>
              <a:rPr lang="en-US"/>
              <a:t>CCNC, Inc. Training Sub-Committee</a:t>
            </a:r>
          </a:p>
        </p:txBody>
      </p:sp>
      <p:sp>
        <p:nvSpPr>
          <p:cNvPr id="7179"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50</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24.JPG"/>
          <p:cNvPicPr>
            <a:picLocks noChangeAspect="1"/>
          </p:cNvPicPr>
          <p:nvPr/>
        </p:nvPicPr>
        <p:blipFill>
          <a:blip r:embed="rId2" cstate="print"/>
          <a:stretch>
            <a:fillRect/>
          </a:stretch>
        </p:blipFill>
        <p:spPr>
          <a:xfrm>
            <a:off x="2000250" y="0"/>
            <a:ext cx="5143500" cy="6858000"/>
          </a:xfrm>
          <a:prstGeom prst="rect">
            <a:avLst/>
          </a:prstGeom>
        </p:spPr>
      </p:pic>
      <p:cxnSp>
        <p:nvCxnSpPr>
          <p:cNvPr id="8" name="Straight Arrow Connector 7"/>
          <p:cNvCxnSpPr/>
          <p:nvPr/>
        </p:nvCxnSpPr>
        <p:spPr bwMode="auto">
          <a:xfrm flipV="1">
            <a:off x="4987637" y="5070764"/>
            <a:ext cx="1607127" cy="1108364"/>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50182" y="4253342"/>
            <a:ext cx="2493818" cy="830997"/>
          </a:xfrm>
          <a:prstGeom prst="rect">
            <a:avLst/>
          </a:prstGeom>
          <a:noFill/>
        </p:spPr>
        <p:txBody>
          <a:bodyPr wrap="square" rtlCol="0">
            <a:spAutoFit/>
          </a:bodyPr>
          <a:lstStyle/>
          <a:p>
            <a:pPr algn="ctr"/>
            <a:endParaRPr lang="en-US" sz="2400" b="1" dirty="0"/>
          </a:p>
          <a:p>
            <a:endParaRPr lang="en-US" sz="2400" b="1" dirty="0"/>
          </a:p>
        </p:txBody>
      </p:sp>
      <p:sp>
        <p:nvSpPr>
          <p:cNvPr id="13" name="TextBox 12"/>
          <p:cNvSpPr txBox="1"/>
          <p:nvPr/>
        </p:nvSpPr>
        <p:spPr>
          <a:xfrm>
            <a:off x="6622473" y="4807527"/>
            <a:ext cx="2116285" cy="461665"/>
          </a:xfrm>
          <a:prstGeom prst="rect">
            <a:avLst/>
          </a:prstGeom>
          <a:noFill/>
        </p:spPr>
        <p:txBody>
          <a:bodyPr wrap="none" rtlCol="0">
            <a:spAutoFit/>
          </a:bodyPr>
          <a:lstStyle/>
          <a:p>
            <a:r>
              <a:rPr lang="en-US" sz="2400" b="1" dirty="0"/>
              <a:t>Clock setting</a:t>
            </a:r>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51</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24.JPG"/>
          <p:cNvPicPr>
            <a:picLocks noChangeAspect="1"/>
          </p:cNvPicPr>
          <p:nvPr/>
        </p:nvPicPr>
        <p:blipFill>
          <a:blip r:embed="rId2" cstate="print"/>
          <a:stretch>
            <a:fillRect/>
          </a:stretch>
        </p:blipFill>
        <p:spPr>
          <a:xfrm>
            <a:off x="2000250" y="0"/>
            <a:ext cx="5143500" cy="6858000"/>
          </a:xfrm>
          <a:prstGeom prst="rect">
            <a:avLst/>
          </a:prstGeom>
        </p:spPr>
      </p:pic>
      <p:cxnSp>
        <p:nvCxnSpPr>
          <p:cNvPr id="8" name="Straight Arrow Connector 7"/>
          <p:cNvCxnSpPr/>
          <p:nvPr/>
        </p:nvCxnSpPr>
        <p:spPr bwMode="auto">
          <a:xfrm flipV="1">
            <a:off x="4738256" y="5015345"/>
            <a:ext cx="1759526" cy="900546"/>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50182" y="4253342"/>
            <a:ext cx="2493818" cy="830997"/>
          </a:xfrm>
          <a:prstGeom prst="rect">
            <a:avLst/>
          </a:prstGeom>
          <a:noFill/>
        </p:spPr>
        <p:txBody>
          <a:bodyPr wrap="square" rtlCol="0">
            <a:spAutoFit/>
          </a:bodyPr>
          <a:lstStyle/>
          <a:p>
            <a:pPr algn="ctr"/>
            <a:endParaRPr lang="en-US" sz="2400" b="1" dirty="0"/>
          </a:p>
          <a:p>
            <a:endParaRPr lang="en-US" sz="2400" b="1" dirty="0"/>
          </a:p>
        </p:txBody>
      </p:sp>
      <p:sp>
        <p:nvSpPr>
          <p:cNvPr id="13" name="TextBox 12"/>
          <p:cNvSpPr txBox="1"/>
          <p:nvPr/>
        </p:nvSpPr>
        <p:spPr>
          <a:xfrm>
            <a:off x="6103744" y="4419600"/>
            <a:ext cx="3081100" cy="461665"/>
          </a:xfrm>
          <a:prstGeom prst="rect">
            <a:avLst/>
          </a:prstGeom>
          <a:noFill/>
        </p:spPr>
        <p:txBody>
          <a:bodyPr wrap="none" rtlCol="0">
            <a:spAutoFit/>
          </a:bodyPr>
          <a:lstStyle/>
          <a:p>
            <a:r>
              <a:rPr lang="en-US" sz="2400" b="1" dirty="0"/>
              <a:t>UNKNOWN ACTION</a:t>
            </a: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52</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24.JPG"/>
          <p:cNvPicPr>
            <a:picLocks noChangeAspect="1"/>
          </p:cNvPicPr>
          <p:nvPr/>
        </p:nvPicPr>
        <p:blipFill>
          <a:blip r:embed="rId2" cstate="print"/>
          <a:stretch>
            <a:fillRect/>
          </a:stretch>
        </p:blipFill>
        <p:spPr>
          <a:xfrm>
            <a:off x="2000250" y="0"/>
            <a:ext cx="5143500" cy="6858000"/>
          </a:xfrm>
          <a:prstGeom prst="rect">
            <a:avLst/>
          </a:prstGeom>
        </p:spPr>
      </p:pic>
      <p:cxnSp>
        <p:nvCxnSpPr>
          <p:cNvPr id="8" name="Straight Arrow Connector 7"/>
          <p:cNvCxnSpPr/>
          <p:nvPr/>
        </p:nvCxnSpPr>
        <p:spPr bwMode="auto">
          <a:xfrm flipV="1">
            <a:off x="4696692" y="5611091"/>
            <a:ext cx="1759526" cy="900546"/>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50182" y="4253342"/>
            <a:ext cx="2493818" cy="830997"/>
          </a:xfrm>
          <a:prstGeom prst="rect">
            <a:avLst/>
          </a:prstGeom>
          <a:noFill/>
        </p:spPr>
        <p:txBody>
          <a:bodyPr wrap="square" rtlCol="0">
            <a:spAutoFit/>
          </a:bodyPr>
          <a:lstStyle/>
          <a:p>
            <a:pPr algn="ctr"/>
            <a:endParaRPr lang="en-US" sz="2400" b="1" dirty="0"/>
          </a:p>
          <a:p>
            <a:endParaRPr lang="en-US" sz="2400" b="1" dirty="0"/>
          </a:p>
        </p:txBody>
      </p:sp>
      <p:sp>
        <p:nvSpPr>
          <p:cNvPr id="13" name="TextBox 12"/>
          <p:cNvSpPr txBox="1"/>
          <p:nvPr/>
        </p:nvSpPr>
        <p:spPr>
          <a:xfrm>
            <a:off x="6103744" y="5098472"/>
            <a:ext cx="3081100" cy="461665"/>
          </a:xfrm>
          <a:prstGeom prst="rect">
            <a:avLst/>
          </a:prstGeom>
          <a:noFill/>
        </p:spPr>
        <p:txBody>
          <a:bodyPr wrap="none" rtlCol="0">
            <a:spAutoFit/>
          </a:bodyPr>
          <a:lstStyle/>
          <a:p>
            <a:r>
              <a:rPr lang="en-US" sz="2400" b="1" dirty="0"/>
              <a:t>UNKNOWN ACTION</a:t>
            </a:r>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53</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24.JPG"/>
          <p:cNvPicPr>
            <a:picLocks noChangeAspect="1"/>
          </p:cNvPicPr>
          <p:nvPr/>
        </p:nvPicPr>
        <p:blipFill>
          <a:blip r:embed="rId2" cstate="print"/>
          <a:stretch>
            <a:fillRect/>
          </a:stretch>
        </p:blipFill>
        <p:spPr>
          <a:xfrm>
            <a:off x="2000250" y="0"/>
            <a:ext cx="5143500" cy="6858000"/>
          </a:xfrm>
          <a:prstGeom prst="rect">
            <a:avLst/>
          </a:prstGeom>
        </p:spPr>
      </p:pic>
      <p:cxnSp>
        <p:nvCxnSpPr>
          <p:cNvPr id="8" name="Straight Arrow Connector 7"/>
          <p:cNvCxnSpPr/>
          <p:nvPr/>
        </p:nvCxnSpPr>
        <p:spPr bwMode="auto">
          <a:xfrm flipV="1">
            <a:off x="4419600" y="5624945"/>
            <a:ext cx="2078181" cy="526473"/>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50182" y="4253342"/>
            <a:ext cx="2493818" cy="830997"/>
          </a:xfrm>
          <a:prstGeom prst="rect">
            <a:avLst/>
          </a:prstGeom>
          <a:noFill/>
        </p:spPr>
        <p:txBody>
          <a:bodyPr wrap="square" rtlCol="0">
            <a:spAutoFit/>
          </a:bodyPr>
          <a:lstStyle/>
          <a:p>
            <a:pPr algn="ctr"/>
            <a:endParaRPr lang="en-US" sz="2400" b="1" dirty="0"/>
          </a:p>
          <a:p>
            <a:endParaRPr lang="en-US" sz="2400" b="1" dirty="0"/>
          </a:p>
        </p:txBody>
      </p:sp>
      <p:sp>
        <p:nvSpPr>
          <p:cNvPr id="13" name="TextBox 12"/>
          <p:cNvSpPr txBox="1"/>
          <p:nvPr/>
        </p:nvSpPr>
        <p:spPr>
          <a:xfrm>
            <a:off x="6511637" y="5389418"/>
            <a:ext cx="1999265" cy="461665"/>
          </a:xfrm>
          <a:prstGeom prst="rect">
            <a:avLst/>
          </a:prstGeom>
          <a:noFill/>
        </p:spPr>
        <p:txBody>
          <a:bodyPr wrap="none" rtlCol="0">
            <a:spAutoFit/>
          </a:bodyPr>
          <a:lstStyle/>
          <a:p>
            <a:r>
              <a:rPr lang="en-US" sz="2400" dirty="0"/>
              <a:t>Clock Setting</a:t>
            </a:r>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54</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24.JPG"/>
          <p:cNvPicPr>
            <a:picLocks noChangeAspect="1"/>
          </p:cNvPicPr>
          <p:nvPr/>
        </p:nvPicPr>
        <p:blipFill>
          <a:blip r:embed="rId2" cstate="print"/>
          <a:stretch>
            <a:fillRect/>
          </a:stretch>
        </p:blipFill>
        <p:spPr>
          <a:xfrm>
            <a:off x="2069522" y="0"/>
            <a:ext cx="5143500" cy="6858000"/>
          </a:xfrm>
          <a:prstGeom prst="rect">
            <a:avLst/>
          </a:prstGeom>
        </p:spPr>
      </p:pic>
      <p:cxnSp>
        <p:nvCxnSpPr>
          <p:cNvPr id="8" name="Straight Arrow Connector 7"/>
          <p:cNvCxnSpPr>
            <a:endCxn id="11" idx="1"/>
          </p:cNvCxnSpPr>
          <p:nvPr/>
        </p:nvCxnSpPr>
        <p:spPr bwMode="auto">
          <a:xfrm flipV="1">
            <a:off x="4502727" y="4273292"/>
            <a:ext cx="1985817" cy="160164"/>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88544" y="4073237"/>
            <a:ext cx="2466444" cy="400110"/>
          </a:xfrm>
          <a:prstGeom prst="rect">
            <a:avLst/>
          </a:prstGeom>
          <a:noFill/>
        </p:spPr>
        <p:txBody>
          <a:bodyPr wrap="none" rtlCol="0">
            <a:spAutoFit/>
          </a:bodyPr>
          <a:lstStyle/>
          <a:p>
            <a:r>
              <a:rPr lang="en-US" sz="2000" b="1" dirty="0"/>
              <a:t>DISPLAY WINDOW</a:t>
            </a:r>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55</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30.JPG"/>
          <p:cNvPicPr>
            <a:picLocks noChangeAspect="1"/>
          </p:cNvPicPr>
          <p:nvPr/>
        </p:nvPicPr>
        <p:blipFill>
          <a:blip r:embed="rId2" cstate="print"/>
          <a:stretch>
            <a:fillRect/>
          </a:stretch>
        </p:blipFill>
        <p:spPr>
          <a:xfrm>
            <a:off x="0" y="0"/>
            <a:ext cx="9144000" cy="6858000"/>
          </a:xfrm>
          <a:prstGeom prst="rect">
            <a:avLst/>
          </a:prstGeom>
        </p:spPr>
      </p:pic>
      <p:cxnSp>
        <p:nvCxnSpPr>
          <p:cNvPr id="8" name="Straight Arrow Connector 7"/>
          <p:cNvCxnSpPr/>
          <p:nvPr/>
        </p:nvCxnSpPr>
        <p:spPr bwMode="auto">
          <a:xfrm rot="10800000" flipV="1">
            <a:off x="1995055" y="3158835"/>
            <a:ext cx="1066800" cy="665019"/>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6363" y="3796145"/>
            <a:ext cx="1787669" cy="1477328"/>
          </a:xfrm>
          <a:prstGeom prst="rect">
            <a:avLst/>
          </a:prstGeom>
          <a:noFill/>
        </p:spPr>
        <p:txBody>
          <a:bodyPr wrap="none" rtlCol="0">
            <a:spAutoFit/>
          </a:bodyPr>
          <a:lstStyle/>
          <a:p>
            <a:r>
              <a:rPr lang="en-US" dirty="0">
                <a:solidFill>
                  <a:schemeClr val="bg1"/>
                </a:solidFill>
              </a:rPr>
              <a:t>Scan  Indicator</a:t>
            </a:r>
          </a:p>
          <a:p>
            <a:r>
              <a:rPr lang="en-US" dirty="0">
                <a:solidFill>
                  <a:schemeClr val="bg1"/>
                </a:solidFill>
              </a:rPr>
              <a:t>1 DOT Button</a:t>
            </a:r>
          </a:p>
          <a:p>
            <a:r>
              <a:rPr lang="en-US" dirty="0">
                <a:solidFill>
                  <a:schemeClr val="bg1"/>
                </a:solidFill>
              </a:rPr>
              <a:t>Push to change</a:t>
            </a:r>
          </a:p>
          <a:p>
            <a:r>
              <a:rPr lang="en-US" dirty="0">
                <a:solidFill>
                  <a:schemeClr val="bg1"/>
                </a:solidFill>
              </a:rPr>
              <a:t>SCAN setting</a:t>
            </a:r>
          </a:p>
          <a:p>
            <a:r>
              <a:rPr lang="en-US" dirty="0">
                <a:solidFill>
                  <a:schemeClr val="bg1"/>
                </a:solidFill>
              </a:rPr>
              <a:t>Z indicates on</a:t>
            </a:r>
          </a:p>
        </p:txBody>
      </p:sp>
      <p:cxnSp>
        <p:nvCxnSpPr>
          <p:cNvPr id="9" name="Straight Arrow Connector 8"/>
          <p:cNvCxnSpPr/>
          <p:nvPr/>
        </p:nvCxnSpPr>
        <p:spPr bwMode="auto">
          <a:xfrm flipV="1">
            <a:off x="4239491" y="1440873"/>
            <a:ext cx="1191491" cy="152400"/>
          </a:xfrm>
          <a:prstGeom prst="straightConnector1">
            <a:avLst/>
          </a:prstGeom>
          <a:solidFill>
            <a:schemeClr val="accent1"/>
          </a:solidFill>
          <a:ln w="9525" cap="flat" cmpd="sng" algn="ctr">
            <a:noFill/>
            <a:prstDash val="solid"/>
            <a:round/>
            <a:headEnd type="none" w="med" len="med"/>
            <a:tailEnd type="arrow"/>
          </a:ln>
          <a:effectLst/>
          <a:scene3d>
            <a:camera prst="legacyPerspectiveBottom"/>
            <a:lightRig rig="legacyFlat3" dir="t"/>
          </a:scene3d>
          <a:sp3d extrusionH="887400" prstMaterial="legacyMatte">
            <a:bevelT w="13500" h="13500" prst="angle"/>
            <a:bevelB w="13500" h="13500" prst="angle"/>
            <a:extrusionClr>
              <a:schemeClr val="accent1"/>
            </a:extrusionClr>
          </a:sp3d>
        </p:spPr>
      </p:cxnSp>
      <p:cxnSp>
        <p:nvCxnSpPr>
          <p:cNvPr id="12" name="Straight Arrow Connector 11"/>
          <p:cNvCxnSpPr/>
          <p:nvPr/>
        </p:nvCxnSpPr>
        <p:spPr bwMode="auto">
          <a:xfrm flipV="1">
            <a:off x="4239491" y="1108364"/>
            <a:ext cx="1316182" cy="484909"/>
          </a:xfrm>
          <a:prstGeom prst="straightConnector1">
            <a:avLst/>
          </a:prstGeom>
          <a:solidFill>
            <a:schemeClr val="accent1"/>
          </a:solidFill>
          <a:ln w="9525" cap="flat" cmpd="sng" algn="ctr">
            <a:noFill/>
            <a:prstDash val="solid"/>
            <a:round/>
            <a:headEnd type="arrow"/>
            <a:tailEnd type="arrow"/>
          </a:ln>
          <a:effectLst/>
          <a:scene3d>
            <a:camera prst="legacyPerspectiveBottom"/>
            <a:lightRig rig="legacyFlat3" dir="t"/>
          </a:scene3d>
          <a:sp3d extrusionH="887400" prstMaterial="legacyMatte">
            <a:bevelT w="13500" h="13500" prst="angle"/>
            <a:bevelB w="13500" h="13500" prst="angle"/>
            <a:extrusionClr>
              <a:schemeClr val="accent1"/>
            </a:extrusionClr>
          </a:sp3d>
        </p:spPr>
      </p:cxnSp>
      <p:cxnSp>
        <p:nvCxnSpPr>
          <p:cNvPr id="15" name="Straight Arrow Connector 14"/>
          <p:cNvCxnSpPr/>
          <p:nvPr/>
        </p:nvCxnSpPr>
        <p:spPr bwMode="auto">
          <a:xfrm flipV="1">
            <a:off x="4572000" y="1440873"/>
            <a:ext cx="983673" cy="152400"/>
          </a:xfrm>
          <a:prstGeom prst="straightConnector1">
            <a:avLst/>
          </a:prstGeom>
          <a:solidFill>
            <a:schemeClr val="accent1"/>
          </a:solidFill>
          <a:ln w="9525" cap="flat" cmpd="sng" algn="ctr">
            <a:solidFill>
              <a:srgbClr val="FFFF00"/>
            </a:solidFill>
            <a:prstDash val="solid"/>
            <a:round/>
            <a:headEnd type="arrow" w="sm" len="sm"/>
            <a:tailEnd type="arrow" w="sm" len="sm"/>
          </a:ln>
          <a:effectLst/>
          <a:scene3d>
            <a:camera prst="legacyPerspectiveBottom"/>
            <a:lightRig rig="legacyFlat3" dir="t"/>
          </a:scene3d>
          <a:sp3d extrusionH="887400" prstMaterial="legacyMatte">
            <a:bevelT w="13500" h="13500" prst="angle"/>
            <a:bevelB w="13500" h="13500" prst="angle"/>
            <a:extrusionClr>
              <a:schemeClr val="accent1"/>
            </a:extrusionClr>
          </a:sp3d>
        </p:spPr>
      </p:cxnSp>
      <p:sp>
        <p:nvSpPr>
          <p:cNvPr id="21" name="TextBox 20"/>
          <p:cNvSpPr txBox="1"/>
          <p:nvPr/>
        </p:nvSpPr>
        <p:spPr>
          <a:xfrm>
            <a:off x="5749637" y="775855"/>
            <a:ext cx="1953491" cy="2031325"/>
          </a:xfrm>
          <a:prstGeom prst="rect">
            <a:avLst/>
          </a:prstGeom>
          <a:noFill/>
        </p:spPr>
        <p:txBody>
          <a:bodyPr wrap="square" rtlCol="0">
            <a:spAutoFit/>
          </a:bodyPr>
          <a:lstStyle/>
          <a:p>
            <a:r>
              <a:rPr lang="en-US" dirty="0">
                <a:solidFill>
                  <a:schemeClr val="bg1"/>
                </a:solidFill>
              </a:rPr>
              <a:t>Talk Around  Symbol-Antenna to Antenna </a:t>
            </a:r>
          </a:p>
          <a:p>
            <a:r>
              <a:rPr lang="en-US" dirty="0">
                <a:solidFill>
                  <a:schemeClr val="bg1"/>
                </a:solidFill>
              </a:rPr>
              <a:t>Selectable for certain TG</a:t>
            </a:r>
          </a:p>
          <a:p>
            <a:r>
              <a:rPr lang="en-US" dirty="0">
                <a:solidFill>
                  <a:schemeClr val="bg1"/>
                </a:solidFill>
              </a:rPr>
              <a:t>8Call90-8TAC91</a:t>
            </a:r>
          </a:p>
          <a:p>
            <a:r>
              <a:rPr lang="en-US" dirty="0">
                <a:solidFill>
                  <a:schemeClr val="bg1"/>
                </a:solidFill>
              </a:rPr>
              <a:t>8TAC92-93-94</a:t>
            </a: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56</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30.JPG"/>
          <p:cNvPicPr>
            <a:picLocks noChangeAspect="1"/>
          </p:cNvPicPr>
          <p:nvPr/>
        </p:nvPicPr>
        <p:blipFill>
          <a:blip r:embed="rId2" cstate="print"/>
          <a:stretch>
            <a:fillRect/>
          </a:stretch>
        </p:blipFill>
        <p:spPr>
          <a:xfrm>
            <a:off x="0" y="0"/>
            <a:ext cx="9144000" cy="6858000"/>
          </a:xfrm>
          <a:prstGeom prst="rect">
            <a:avLst/>
          </a:prstGeom>
        </p:spPr>
      </p:pic>
      <p:cxnSp>
        <p:nvCxnSpPr>
          <p:cNvPr id="8" name="Straight Arrow Connector 7"/>
          <p:cNvCxnSpPr/>
          <p:nvPr/>
        </p:nvCxnSpPr>
        <p:spPr bwMode="auto">
          <a:xfrm rot="5400000">
            <a:off x="2043546" y="2126671"/>
            <a:ext cx="1122220" cy="858984"/>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7091" y="3186545"/>
            <a:ext cx="2215222" cy="369332"/>
          </a:xfrm>
          <a:prstGeom prst="rect">
            <a:avLst/>
          </a:prstGeom>
          <a:noFill/>
        </p:spPr>
        <p:txBody>
          <a:bodyPr wrap="none" rtlCol="0">
            <a:spAutoFit/>
          </a:bodyPr>
          <a:lstStyle/>
          <a:p>
            <a:r>
              <a:rPr lang="en-US" b="1" dirty="0">
                <a:solidFill>
                  <a:schemeClr val="bg1"/>
                </a:solidFill>
              </a:rPr>
              <a:t>ZONE INDICATOR</a:t>
            </a:r>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57</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30.JPG"/>
          <p:cNvPicPr>
            <a:picLocks noChangeAspect="1"/>
          </p:cNvPicPr>
          <p:nvPr/>
        </p:nvPicPr>
        <p:blipFill>
          <a:blip r:embed="rId2" cstate="print"/>
          <a:stretch>
            <a:fillRect/>
          </a:stretch>
        </p:blipFill>
        <p:spPr>
          <a:xfrm>
            <a:off x="0" y="0"/>
            <a:ext cx="9144000" cy="6858000"/>
          </a:xfrm>
          <a:prstGeom prst="rect">
            <a:avLst/>
          </a:prstGeom>
        </p:spPr>
      </p:pic>
      <p:cxnSp>
        <p:nvCxnSpPr>
          <p:cNvPr id="8" name="Straight Arrow Connector 7"/>
          <p:cNvCxnSpPr/>
          <p:nvPr/>
        </p:nvCxnSpPr>
        <p:spPr bwMode="auto">
          <a:xfrm rot="10800000" flipV="1">
            <a:off x="2175165" y="2008909"/>
            <a:ext cx="1704109" cy="1108364"/>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3172691"/>
            <a:ext cx="2698367" cy="369332"/>
          </a:xfrm>
          <a:prstGeom prst="rect">
            <a:avLst/>
          </a:prstGeom>
          <a:noFill/>
        </p:spPr>
        <p:txBody>
          <a:bodyPr wrap="none" rtlCol="0">
            <a:spAutoFit/>
          </a:bodyPr>
          <a:lstStyle/>
          <a:p>
            <a:r>
              <a:rPr lang="en-US" b="1" dirty="0">
                <a:solidFill>
                  <a:schemeClr val="bg1"/>
                </a:solidFill>
              </a:rPr>
              <a:t>CHANNEL  INDICATOR</a:t>
            </a:r>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58</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30.JPG"/>
          <p:cNvPicPr>
            <a:picLocks noChangeAspect="1"/>
          </p:cNvPicPr>
          <p:nvPr/>
        </p:nvPicPr>
        <p:blipFill>
          <a:blip r:embed="rId2" cstate="print"/>
          <a:stretch>
            <a:fillRect/>
          </a:stretch>
        </p:blipFill>
        <p:spPr>
          <a:xfrm>
            <a:off x="0" y="0"/>
            <a:ext cx="9144000" cy="6858000"/>
          </a:xfrm>
          <a:prstGeom prst="rect">
            <a:avLst/>
          </a:prstGeom>
        </p:spPr>
      </p:pic>
      <p:cxnSp>
        <p:nvCxnSpPr>
          <p:cNvPr id="8" name="Straight Arrow Connector 7"/>
          <p:cNvCxnSpPr/>
          <p:nvPr/>
        </p:nvCxnSpPr>
        <p:spPr bwMode="auto">
          <a:xfrm rot="10800000" flipV="1">
            <a:off x="2022764" y="2854036"/>
            <a:ext cx="2590802" cy="1773382"/>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5855" y="4668982"/>
            <a:ext cx="1736373" cy="646331"/>
          </a:xfrm>
          <a:prstGeom prst="rect">
            <a:avLst/>
          </a:prstGeom>
          <a:noFill/>
        </p:spPr>
        <p:txBody>
          <a:bodyPr wrap="none" rtlCol="0">
            <a:spAutoFit/>
          </a:bodyPr>
          <a:lstStyle/>
          <a:p>
            <a:r>
              <a:rPr lang="en-US" b="1" dirty="0">
                <a:solidFill>
                  <a:schemeClr val="bg1"/>
                </a:solidFill>
              </a:rPr>
              <a:t>ZONE UP</a:t>
            </a:r>
          </a:p>
          <a:p>
            <a:r>
              <a:rPr lang="en-US" b="1" dirty="0">
                <a:solidFill>
                  <a:schemeClr val="bg1"/>
                </a:solidFill>
              </a:rPr>
              <a:t>2 DOT Button </a:t>
            </a:r>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59</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30.JPG"/>
          <p:cNvPicPr>
            <a:picLocks noChangeAspect="1"/>
          </p:cNvPicPr>
          <p:nvPr/>
        </p:nvPicPr>
        <p:blipFill>
          <a:blip r:embed="rId2" cstate="print"/>
          <a:stretch>
            <a:fillRect/>
          </a:stretch>
        </p:blipFill>
        <p:spPr>
          <a:xfrm>
            <a:off x="0" y="0"/>
            <a:ext cx="9144000" cy="6858000"/>
          </a:xfrm>
          <a:prstGeom prst="rect">
            <a:avLst/>
          </a:prstGeom>
        </p:spPr>
      </p:pic>
      <p:cxnSp>
        <p:nvCxnSpPr>
          <p:cNvPr id="8" name="Straight Arrow Connector 7"/>
          <p:cNvCxnSpPr/>
          <p:nvPr/>
        </p:nvCxnSpPr>
        <p:spPr bwMode="auto">
          <a:xfrm>
            <a:off x="5860474" y="3186545"/>
            <a:ext cx="1745671" cy="831273"/>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58923" y="4073236"/>
            <a:ext cx="1736373" cy="646331"/>
          </a:xfrm>
          <a:prstGeom prst="rect">
            <a:avLst/>
          </a:prstGeom>
          <a:noFill/>
        </p:spPr>
        <p:txBody>
          <a:bodyPr wrap="none" rtlCol="0">
            <a:spAutoFit/>
          </a:bodyPr>
          <a:lstStyle/>
          <a:p>
            <a:r>
              <a:rPr lang="en-US" b="1" dirty="0">
                <a:solidFill>
                  <a:schemeClr val="bg1"/>
                </a:solidFill>
              </a:rPr>
              <a:t>ZONE DOWN</a:t>
            </a:r>
          </a:p>
          <a:p>
            <a:r>
              <a:rPr lang="en-US" b="1" dirty="0">
                <a:solidFill>
                  <a:schemeClr val="bg1"/>
                </a:solidFill>
              </a:rPr>
              <a:t>3 DOT Button </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p:spPr>
        <p:txBody>
          <a:bodyPr/>
          <a:lstStyle/>
          <a:p>
            <a:fld id="{0D079D35-FB02-4C6E-86EF-32AC6CD7EA7D}" type="slidenum">
              <a:rPr lang="en-US" smtClean="0"/>
              <a:pPr/>
              <a:t>6</a:t>
            </a:fld>
            <a:endParaRPr lang="en-US"/>
          </a:p>
        </p:txBody>
      </p:sp>
      <p:sp>
        <p:nvSpPr>
          <p:cNvPr id="8195" name="Rectangle 3"/>
          <p:cNvSpPr>
            <a:spLocks noChangeArrowheads="1"/>
          </p:cNvSpPr>
          <p:nvPr/>
        </p:nvSpPr>
        <p:spPr bwMode="auto">
          <a:xfrm>
            <a:off x="685800" y="1600200"/>
            <a:ext cx="7772400" cy="4113213"/>
          </a:xfrm>
          <a:prstGeom prst="rect">
            <a:avLst/>
          </a:prstGeom>
          <a:noFill/>
          <a:ln w="9525">
            <a:noFill/>
            <a:miter lim="800000"/>
            <a:headEnd/>
            <a:tailEnd/>
          </a:ln>
        </p:spPr>
        <p:txBody>
          <a:bodyPr lIns="91429" tIns="45715" rIns="91429" bIns="45715"/>
          <a:lstStyle/>
          <a:p>
            <a:pPr marL="342900" indent="-342900" eaLnBrk="1" hangingPunct="1">
              <a:spcBef>
                <a:spcPct val="20000"/>
              </a:spcBef>
              <a:buFontTx/>
              <a:buChar char="•"/>
            </a:pPr>
            <a:r>
              <a:rPr lang="en-US" sz="2400"/>
              <a:t>What is the Digital Trunked Radio System?</a:t>
            </a:r>
          </a:p>
          <a:p>
            <a:pPr marL="865188" lvl="1" indent="-285750" eaLnBrk="1" hangingPunct="1">
              <a:spcBef>
                <a:spcPct val="20000"/>
              </a:spcBef>
              <a:buFontTx/>
              <a:buChar char="•"/>
            </a:pPr>
            <a:r>
              <a:rPr lang="en-US" sz="2000"/>
              <a:t>A system built through partnerships between the State of Colorado, local and federal governments to replace existing antiquated two-way radio systems and to improve interoperability between public safety agencies and other government users.</a:t>
            </a:r>
          </a:p>
          <a:p>
            <a:pPr marL="865188" lvl="1" indent="-285750" eaLnBrk="1" hangingPunct="1">
              <a:spcBef>
                <a:spcPct val="20000"/>
              </a:spcBef>
            </a:pPr>
            <a:r>
              <a:rPr lang="en-US" sz="2000"/>
              <a:t>	(See </a:t>
            </a:r>
            <a:r>
              <a:rPr lang="en-US" sz="2000">
                <a:hlinkClick r:id="rId3"/>
              </a:rPr>
              <a:t>www.colorado.gov/oit/</a:t>
            </a:r>
            <a:r>
              <a:rPr lang="en-US" sz="2000"/>
              <a:t> and look for About OIT &amp; Service Offerings)</a:t>
            </a:r>
          </a:p>
          <a:p>
            <a:pPr marL="342900" indent="-342900" eaLnBrk="1" hangingPunct="1">
              <a:spcBef>
                <a:spcPct val="20000"/>
              </a:spcBef>
              <a:buFontTx/>
              <a:buChar char="•"/>
            </a:pPr>
            <a:endParaRPr lang="en-US" sz="2000"/>
          </a:p>
          <a:p>
            <a:pPr marL="342900" indent="-342900" eaLnBrk="1" hangingPunct="1">
              <a:spcBef>
                <a:spcPct val="20000"/>
              </a:spcBef>
              <a:buFontTx/>
              <a:buChar char="•"/>
            </a:pPr>
            <a:r>
              <a:rPr lang="en-US" sz="2400"/>
              <a:t>What is the Consolidated Communications Network of Colorado, Inc. (CCNC, Inc.)?</a:t>
            </a:r>
          </a:p>
          <a:p>
            <a:pPr marL="865188" lvl="1" indent="-285750" eaLnBrk="1" hangingPunct="1">
              <a:spcBef>
                <a:spcPct val="20000"/>
              </a:spcBef>
              <a:buFontTx/>
              <a:buChar char="•"/>
            </a:pPr>
            <a:r>
              <a:rPr lang="en-US" sz="2000"/>
              <a:t>The governing body made up of the agencies that participate on the Digital Trunked Radio System.</a:t>
            </a:r>
          </a:p>
          <a:p>
            <a:pPr marL="865188" lvl="1" indent="-285750" eaLnBrk="1" hangingPunct="1">
              <a:spcBef>
                <a:spcPct val="20000"/>
              </a:spcBef>
            </a:pPr>
            <a:r>
              <a:rPr lang="en-US" sz="2000"/>
              <a:t>	(See </a:t>
            </a:r>
            <a:r>
              <a:rPr lang="en-US" sz="2000">
                <a:hlinkClick r:id="rId4"/>
              </a:rPr>
              <a:t>www.ccncinc.org</a:t>
            </a:r>
            <a:r>
              <a:rPr lang="en-US" sz="2000"/>
              <a:t>)</a:t>
            </a:r>
          </a:p>
        </p:txBody>
      </p:sp>
      <p:sp>
        <p:nvSpPr>
          <p:cNvPr id="7174" name="Rectangle 6"/>
          <p:cNvSpPr>
            <a:spLocks noGrp="1" noChangeArrowheads="1"/>
          </p:cNvSpPr>
          <p:nvPr>
            <p:ph type="title"/>
          </p:nvPr>
        </p:nvSpPr>
        <p:spPr>
          <a:xfrm>
            <a:off x="533400" y="1066800"/>
            <a:ext cx="7772400" cy="579438"/>
          </a:xfrm>
        </p:spPr>
        <p:txBody>
          <a:bodyPr/>
          <a:lstStyle/>
          <a:p>
            <a:pPr eaLnBrk="1" hangingPunct="1">
              <a:defRPr/>
            </a:pPr>
            <a:r>
              <a:rPr lang="en-US" sz="3200" dirty="0">
                <a:latin typeface="+mn-lt"/>
              </a:rPr>
              <a:t>The State of Colorado and CCNC, Inc.</a:t>
            </a:r>
          </a:p>
        </p:txBody>
      </p:sp>
      <p:sp>
        <p:nvSpPr>
          <p:cNvPr id="8197" name="Rectangle 5"/>
          <p:cNvSpPr>
            <a:spLocks noGrp="1" noChangeArrowheads="1"/>
          </p:cNvSpPr>
          <p:nvPr>
            <p:ph type="ftr" sz="quarter" idx="10"/>
          </p:nvPr>
        </p:nvSpPr>
        <p:spPr>
          <a:noFill/>
        </p:spPr>
        <p:txBody>
          <a:bodyPr/>
          <a:lstStyle/>
          <a:p>
            <a:r>
              <a:rPr lang="en-US"/>
              <a:t>CCNC, Inc. Training Sub-Committee</a:t>
            </a:r>
          </a:p>
        </p:txBody>
      </p:sp>
      <p:sp>
        <p:nvSpPr>
          <p:cNvPr id="8198"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60</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30.JPG"/>
          <p:cNvPicPr>
            <a:picLocks noChangeAspect="1"/>
          </p:cNvPicPr>
          <p:nvPr/>
        </p:nvPicPr>
        <p:blipFill>
          <a:blip r:embed="rId2" cstate="print"/>
          <a:stretch>
            <a:fillRect/>
          </a:stretch>
        </p:blipFill>
        <p:spPr>
          <a:xfrm>
            <a:off x="0" y="0"/>
            <a:ext cx="9144000" cy="6858000"/>
          </a:xfrm>
          <a:prstGeom prst="rect">
            <a:avLst/>
          </a:prstGeom>
        </p:spPr>
      </p:pic>
      <p:cxnSp>
        <p:nvCxnSpPr>
          <p:cNvPr id="8" name="Straight Arrow Connector 7"/>
          <p:cNvCxnSpPr/>
          <p:nvPr/>
        </p:nvCxnSpPr>
        <p:spPr bwMode="auto">
          <a:xfrm>
            <a:off x="6192984" y="1704109"/>
            <a:ext cx="1537852" cy="955964"/>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89756" y="2563091"/>
            <a:ext cx="1454244" cy="646331"/>
          </a:xfrm>
          <a:prstGeom prst="rect">
            <a:avLst/>
          </a:prstGeom>
          <a:noFill/>
        </p:spPr>
        <p:txBody>
          <a:bodyPr wrap="none" rtlCol="0">
            <a:spAutoFit/>
          </a:bodyPr>
          <a:lstStyle/>
          <a:p>
            <a:r>
              <a:rPr lang="en-US" b="1" dirty="0">
                <a:solidFill>
                  <a:schemeClr val="bg1"/>
                </a:solidFill>
              </a:rPr>
              <a:t>Battery Life</a:t>
            </a:r>
          </a:p>
          <a:p>
            <a:r>
              <a:rPr lang="en-US" b="1" dirty="0">
                <a:solidFill>
                  <a:schemeClr val="bg1"/>
                </a:solidFill>
              </a:rPr>
              <a:t> Indicator </a:t>
            </a:r>
          </a:p>
        </p:txBody>
      </p:sp>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61</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30.JPG"/>
          <p:cNvPicPr>
            <a:picLocks noChangeAspect="1"/>
          </p:cNvPicPr>
          <p:nvPr/>
        </p:nvPicPr>
        <p:blipFill>
          <a:blip r:embed="rId2" cstate="print"/>
          <a:stretch>
            <a:fillRect/>
          </a:stretch>
        </p:blipFill>
        <p:spPr>
          <a:xfrm>
            <a:off x="0" y="0"/>
            <a:ext cx="9144000" cy="6858000"/>
          </a:xfrm>
          <a:prstGeom prst="rect">
            <a:avLst/>
          </a:prstGeom>
        </p:spPr>
      </p:pic>
      <p:cxnSp>
        <p:nvCxnSpPr>
          <p:cNvPr id="8" name="Straight Arrow Connector 7"/>
          <p:cNvCxnSpPr/>
          <p:nvPr/>
        </p:nvCxnSpPr>
        <p:spPr bwMode="auto">
          <a:xfrm>
            <a:off x="3671455" y="1454727"/>
            <a:ext cx="3962400" cy="1510146"/>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40778" y="3131127"/>
            <a:ext cx="2403222" cy="1477328"/>
          </a:xfrm>
          <a:prstGeom prst="rect">
            <a:avLst/>
          </a:prstGeom>
          <a:noFill/>
        </p:spPr>
        <p:txBody>
          <a:bodyPr wrap="none" rtlCol="0">
            <a:spAutoFit/>
          </a:bodyPr>
          <a:lstStyle/>
          <a:p>
            <a:r>
              <a:rPr lang="en-US" b="1" dirty="0">
                <a:solidFill>
                  <a:schemeClr val="bg1"/>
                </a:solidFill>
              </a:rPr>
              <a:t>Current time Setting</a:t>
            </a:r>
          </a:p>
          <a:p>
            <a:pPr algn="ctr"/>
            <a:endParaRPr lang="en-US" b="1" dirty="0">
              <a:solidFill>
                <a:schemeClr val="bg1"/>
              </a:solidFill>
            </a:endParaRPr>
          </a:p>
          <a:p>
            <a:pPr algn="ctr"/>
            <a:r>
              <a:rPr lang="en-US" b="1" dirty="0">
                <a:solidFill>
                  <a:schemeClr val="bg1"/>
                </a:solidFill>
              </a:rPr>
              <a:t>Does not matter </a:t>
            </a:r>
          </a:p>
          <a:p>
            <a:pPr algn="ctr"/>
            <a:r>
              <a:rPr lang="en-US" b="1" dirty="0">
                <a:solidFill>
                  <a:schemeClr val="bg1"/>
                </a:solidFill>
              </a:rPr>
              <a:t>if it is inaccurate</a:t>
            </a:r>
          </a:p>
          <a:p>
            <a:r>
              <a:rPr lang="en-US" b="1" dirty="0">
                <a:solidFill>
                  <a:schemeClr val="bg1"/>
                </a:solidFill>
              </a:rPr>
              <a:t>  </a:t>
            </a:r>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62</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25.JPG"/>
          <p:cNvPicPr>
            <a:picLocks noChangeAspect="1"/>
          </p:cNvPicPr>
          <p:nvPr/>
        </p:nvPicPr>
        <p:blipFill>
          <a:blip r:embed="rId2" cstate="print"/>
          <a:stretch>
            <a:fillRect/>
          </a:stretch>
        </p:blipFill>
        <p:spPr>
          <a:xfrm>
            <a:off x="2000250" y="0"/>
            <a:ext cx="5143500" cy="6858000"/>
          </a:xfrm>
          <a:prstGeom prst="rect">
            <a:avLst/>
          </a:prstGeom>
        </p:spPr>
      </p:pic>
      <p:cxnSp>
        <p:nvCxnSpPr>
          <p:cNvPr id="8" name="Straight Arrow Connector 7"/>
          <p:cNvCxnSpPr/>
          <p:nvPr/>
        </p:nvCxnSpPr>
        <p:spPr bwMode="auto">
          <a:xfrm>
            <a:off x="5320145" y="1801091"/>
            <a:ext cx="983673" cy="845127"/>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9127" y="2618510"/>
            <a:ext cx="2181110" cy="707886"/>
          </a:xfrm>
          <a:prstGeom prst="rect">
            <a:avLst/>
          </a:prstGeom>
          <a:noFill/>
        </p:spPr>
        <p:txBody>
          <a:bodyPr wrap="none" rtlCol="0">
            <a:spAutoFit/>
          </a:bodyPr>
          <a:lstStyle/>
          <a:p>
            <a:r>
              <a:rPr lang="en-US" sz="2000" b="1" dirty="0"/>
              <a:t>DISPLAY LIGHT </a:t>
            </a:r>
          </a:p>
          <a:p>
            <a:pPr algn="ctr"/>
            <a:r>
              <a:rPr lang="en-US" sz="2000" b="1" dirty="0"/>
              <a:t>Button</a:t>
            </a:r>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63</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25.JPG"/>
          <p:cNvPicPr>
            <a:picLocks noChangeAspect="1"/>
          </p:cNvPicPr>
          <p:nvPr/>
        </p:nvPicPr>
        <p:blipFill>
          <a:blip r:embed="rId2" cstate="print"/>
          <a:stretch>
            <a:fillRect/>
          </a:stretch>
        </p:blipFill>
        <p:spPr>
          <a:xfrm>
            <a:off x="2000250" y="0"/>
            <a:ext cx="5143500" cy="6858000"/>
          </a:xfrm>
          <a:prstGeom prst="rect">
            <a:avLst/>
          </a:prstGeom>
        </p:spPr>
      </p:pic>
      <p:cxnSp>
        <p:nvCxnSpPr>
          <p:cNvPr id="8" name="Straight Arrow Connector 7"/>
          <p:cNvCxnSpPr/>
          <p:nvPr/>
        </p:nvCxnSpPr>
        <p:spPr bwMode="auto">
          <a:xfrm flipV="1">
            <a:off x="5167745" y="2646218"/>
            <a:ext cx="1136073" cy="706582"/>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31527" y="2299855"/>
            <a:ext cx="1831142" cy="707886"/>
          </a:xfrm>
          <a:prstGeom prst="rect">
            <a:avLst/>
          </a:prstGeom>
          <a:noFill/>
        </p:spPr>
        <p:txBody>
          <a:bodyPr wrap="none" rtlCol="0">
            <a:spAutoFit/>
          </a:bodyPr>
          <a:lstStyle/>
          <a:p>
            <a:r>
              <a:rPr lang="en-US" sz="2000" b="1" dirty="0"/>
              <a:t>Push to Talk  </a:t>
            </a:r>
          </a:p>
          <a:p>
            <a:pPr algn="ctr"/>
            <a:r>
              <a:rPr lang="en-US" sz="2000" b="1" dirty="0"/>
              <a:t>Button</a:t>
            </a:r>
          </a:p>
        </p:txBody>
      </p:sp>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64</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25.JPG"/>
          <p:cNvPicPr>
            <a:picLocks noChangeAspect="1"/>
          </p:cNvPicPr>
          <p:nvPr/>
        </p:nvPicPr>
        <p:blipFill>
          <a:blip r:embed="rId2" cstate="print"/>
          <a:stretch>
            <a:fillRect/>
          </a:stretch>
        </p:blipFill>
        <p:spPr>
          <a:xfrm>
            <a:off x="2000250" y="0"/>
            <a:ext cx="5143500" cy="6858000"/>
          </a:xfrm>
          <a:prstGeom prst="rect">
            <a:avLst/>
          </a:prstGeom>
        </p:spPr>
      </p:pic>
      <p:cxnSp>
        <p:nvCxnSpPr>
          <p:cNvPr id="8" name="Straight Arrow Connector 7"/>
          <p:cNvCxnSpPr/>
          <p:nvPr/>
        </p:nvCxnSpPr>
        <p:spPr bwMode="auto">
          <a:xfrm flipV="1">
            <a:off x="5098472" y="4059382"/>
            <a:ext cx="1136073" cy="706582"/>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34545" y="3380510"/>
            <a:ext cx="2736647" cy="400110"/>
          </a:xfrm>
          <a:prstGeom prst="rect">
            <a:avLst/>
          </a:prstGeom>
          <a:noFill/>
        </p:spPr>
        <p:txBody>
          <a:bodyPr wrap="none" rtlCol="0">
            <a:spAutoFit/>
          </a:bodyPr>
          <a:lstStyle/>
          <a:p>
            <a:r>
              <a:rPr lang="en-US" sz="2000" b="1" dirty="0"/>
              <a:t>Key Pad Lock button</a:t>
            </a:r>
          </a:p>
        </p:txBody>
      </p:sp>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65</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25.JPG"/>
          <p:cNvPicPr>
            <a:picLocks noChangeAspect="1"/>
          </p:cNvPicPr>
          <p:nvPr/>
        </p:nvPicPr>
        <p:blipFill>
          <a:blip r:embed="rId2" cstate="print"/>
          <a:stretch>
            <a:fillRect/>
          </a:stretch>
        </p:blipFill>
        <p:spPr>
          <a:xfrm>
            <a:off x="2000250" y="0"/>
            <a:ext cx="5143500" cy="6858000"/>
          </a:xfrm>
          <a:prstGeom prst="rect">
            <a:avLst/>
          </a:prstGeom>
        </p:spPr>
      </p:pic>
      <p:cxnSp>
        <p:nvCxnSpPr>
          <p:cNvPr id="8" name="Straight Arrow Connector 7"/>
          <p:cNvCxnSpPr/>
          <p:nvPr/>
        </p:nvCxnSpPr>
        <p:spPr bwMode="auto">
          <a:xfrm flipV="1">
            <a:off x="5153891" y="4779819"/>
            <a:ext cx="1136073" cy="706582"/>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24657" y="3588328"/>
            <a:ext cx="3219343" cy="3170099"/>
          </a:xfrm>
          <a:prstGeom prst="rect">
            <a:avLst/>
          </a:prstGeom>
          <a:noFill/>
        </p:spPr>
        <p:txBody>
          <a:bodyPr wrap="none" rtlCol="0">
            <a:spAutoFit/>
          </a:bodyPr>
          <a:lstStyle/>
          <a:p>
            <a:r>
              <a:rPr lang="en-US" sz="2000" b="1" dirty="0"/>
              <a:t>RSSI Button: </a:t>
            </a:r>
          </a:p>
          <a:p>
            <a:r>
              <a:rPr lang="en-US" sz="2000" b="1" dirty="0"/>
              <a:t>Tower &amp; Signal strength</a:t>
            </a:r>
          </a:p>
          <a:p>
            <a:endParaRPr lang="en-US" sz="2000" b="1" dirty="0"/>
          </a:p>
          <a:p>
            <a:r>
              <a:rPr lang="en-US" sz="2000" b="1" dirty="0"/>
              <a:t>ALSO used to switch </a:t>
            </a:r>
          </a:p>
          <a:p>
            <a:r>
              <a:rPr lang="en-US" sz="2000" b="1" dirty="0"/>
              <a:t>Between REPEATER and</a:t>
            </a:r>
          </a:p>
          <a:p>
            <a:r>
              <a:rPr lang="en-US" sz="2000" b="1" dirty="0"/>
              <a:t>TALKAROUND on </a:t>
            </a:r>
          </a:p>
          <a:p>
            <a:r>
              <a:rPr lang="en-US" sz="2000" b="1" dirty="0"/>
              <a:t>8CALL90 8TAC91-92-93 </a:t>
            </a:r>
          </a:p>
          <a:p>
            <a:r>
              <a:rPr lang="en-US" sz="2000" b="1" dirty="0"/>
              <a:t>and other </a:t>
            </a:r>
          </a:p>
          <a:p>
            <a:r>
              <a:rPr lang="en-US" sz="2000" b="1" dirty="0"/>
              <a:t>SELECTABLE SIMPLEX/</a:t>
            </a:r>
          </a:p>
          <a:p>
            <a:r>
              <a:rPr lang="en-US" sz="2000" b="1" dirty="0"/>
              <a:t>Repeater TG’s</a:t>
            </a:r>
          </a:p>
        </p:txBody>
      </p:sp>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66</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25.JPG"/>
          <p:cNvPicPr>
            <a:picLocks noChangeAspect="1"/>
          </p:cNvPicPr>
          <p:nvPr/>
        </p:nvPicPr>
        <p:blipFill>
          <a:blip r:embed="rId2" cstate="print"/>
          <a:stretch>
            <a:fillRect/>
          </a:stretch>
        </p:blipFill>
        <p:spPr>
          <a:xfrm>
            <a:off x="2000250" y="0"/>
            <a:ext cx="5143500" cy="6858000"/>
          </a:xfrm>
          <a:prstGeom prst="rect">
            <a:avLst/>
          </a:prstGeom>
        </p:spPr>
      </p:pic>
      <p:cxnSp>
        <p:nvCxnSpPr>
          <p:cNvPr id="8" name="Straight Arrow Connector 7"/>
          <p:cNvCxnSpPr/>
          <p:nvPr/>
        </p:nvCxnSpPr>
        <p:spPr bwMode="auto">
          <a:xfrm>
            <a:off x="4100945" y="3283527"/>
            <a:ext cx="1995055" cy="318655"/>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30455" y="3408219"/>
            <a:ext cx="3113545" cy="707886"/>
          </a:xfrm>
          <a:prstGeom prst="rect">
            <a:avLst/>
          </a:prstGeom>
          <a:noFill/>
        </p:spPr>
        <p:txBody>
          <a:bodyPr wrap="none" rtlCol="0">
            <a:spAutoFit/>
          </a:bodyPr>
          <a:lstStyle/>
          <a:p>
            <a:r>
              <a:rPr lang="en-US" sz="2000" b="1" dirty="0"/>
              <a:t>Battery Release Button </a:t>
            </a:r>
          </a:p>
          <a:p>
            <a:pPr algn="ctr"/>
            <a:r>
              <a:rPr lang="en-US" sz="2000" b="1" dirty="0"/>
              <a:t>One of Two</a:t>
            </a:r>
          </a:p>
        </p:txBody>
      </p:sp>
    </p:spTree>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67</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24.JPG"/>
          <p:cNvPicPr>
            <a:picLocks noChangeAspect="1"/>
          </p:cNvPicPr>
          <p:nvPr/>
        </p:nvPicPr>
        <p:blipFill>
          <a:blip r:embed="rId2" cstate="print"/>
          <a:stretch>
            <a:fillRect/>
          </a:stretch>
        </p:blipFill>
        <p:spPr>
          <a:xfrm>
            <a:off x="0" y="0"/>
            <a:ext cx="5143500" cy="6858000"/>
          </a:xfrm>
          <a:prstGeom prst="rect">
            <a:avLst/>
          </a:prstGeom>
        </p:spPr>
      </p:pic>
      <p:sp>
        <p:nvSpPr>
          <p:cNvPr id="9" name="TextBox 8"/>
          <p:cNvSpPr txBox="1"/>
          <p:nvPr/>
        </p:nvSpPr>
        <p:spPr>
          <a:xfrm>
            <a:off x="4682836" y="1496290"/>
            <a:ext cx="4253087" cy="523220"/>
          </a:xfrm>
          <a:prstGeom prst="rect">
            <a:avLst/>
          </a:prstGeom>
          <a:noFill/>
        </p:spPr>
        <p:txBody>
          <a:bodyPr wrap="none" rtlCol="0">
            <a:spAutoFit/>
          </a:bodyPr>
          <a:lstStyle/>
          <a:p>
            <a:r>
              <a:rPr lang="en-US" sz="2800" b="1" dirty="0"/>
              <a:t>REPLACEMENT COSTS</a:t>
            </a:r>
          </a:p>
        </p:txBody>
      </p:sp>
      <p:sp>
        <p:nvSpPr>
          <p:cNvPr id="10" name="TextBox 9"/>
          <p:cNvSpPr txBox="1"/>
          <p:nvPr/>
        </p:nvSpPr>
        <p:spPr>
          <a:xfrm>
            <a:off x="5541818" y="2964873"/>
            <a:ext cx="3384260" cy="954107"/>
          </a:xfrm>
          <a:prstGeom prst="rect">
            <a:avLst/>
          </a:prstGeom>
          <a:noFill/>
        </p:spPr>
        <p:txBody>
          <a:bodyPr wrap="none" rtlCol="0">
            <a:spAutoFit/>
          </a:bodyPr>
          <a:lstStyle/>
          <a:p>
            <a:r>
              <a:rPr lang="en-US" sz="2800" b="1" dirty="0"/>
              <a:t>Pak Sets $2,500.00</a:t>
            </a:r>
          </a:p>
          <a:p>
            <a:endParaRPr lang="en-US" sz="2800" b="1" dirty="0"/>
          </a:p>
        </p:txBody>
      </p:sp>
      <p:sp>
        <p:nvSpPr>
          <p:cNvPr id="12" name="TextBox 11"/>
          <p:cNvSpPr txBox="1"/>
          <p:nvPr/>
        </p:nvSpPr>
        <p:spPr>
          <a:xfrm>
            <a:off x="4544291" y="4225636"/>
            <a:ext cx="4408066" cy="523220"/>
          </a:xfrm>
          <a:prstGeom prst="rect">
            <a:avLst/>
          </a:prstGeom>
          <a:noFill/>
        </p:spPr>
        <p:txBody>
          <a:bodyPr wrap="none" rtlCol="0">
            <a:spAutoFit/>
          </a:bodyPr>
          <a:lstStyle/>
          <a:p>
            <a:r>
              <a:rPr lang="en-US" sz="2800" b="1" dirty="0"/>
              <a:t>Mobile Radio’s $3,000.00</a:t>
            </a:r>
          </a:p>
        </p:txBody>
      </p:sp>
    </p:spTree>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68</a:t>
            </a:fld>
            <a:endParaRPr lang="en-US" dirty="0"/>
          </a:p>
        </p:txBody>
      </p:sp>
      <p:pic>
        <p:nvPicPr>
          <p:cNvPr id="7" name="Picture 6" descr="DSC04240.JPG"/>
          <p:cNvPicPr>
            <a:picLocks noChangeAspect="1"/>
          </p:cNvPicPr>
          <p:nvPr/>
        </p:nvPicPr>
        <p:blipFill>
          <a:blip r:embed="rId2" cstate="print"/>
          <a:stretch>
            <a:fillRect/>
          </a:stretch>
        </p:blipFill>
        <p:spPr>
          <a:xfrm>
            <a:off x="2000250" y="0"/>
            <a:ext cx="5143500" cy="6858000"/>
          </a:xfrm>
          <a:prstGeom prst="rect">
            <a:avLst/>
          </a:prstGeom>
        </p:spPr>
      </p:pic>
    </p:spTree>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CCNC, Inc. Training Sub-Committee</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69</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pic>
        <p:nvPicPr>
          <p:cNvPr id="6" name="Picture 5" descr="DSC0424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85489164-39AF-4531-81FA-5C14E4411150}" type="slidenum">
              <a:rPr lang="en-US" smtClean="0"/>
              <a:pPr/>
              <a:t>7</a:t>
            </a:fld>
            <a:endParaRPr lang="en-US"/>
          </a:p>
        </p:txBody>
      </p:sp>
      <p:sp>
        <p:nvSpPr>
          <p:cNvPr id="9221" name="Rectangle 1026"/>
          <p:cNvSpPr>
            <a:spLocks noGrp="1" noChangeArrowheads="1"/>
          </p:cNvSpPr>
          <p:nvPr>
            <p:ph type="title"/>
          </p:nvPr>
        </p:nvSpPr>
        <p:spPr/>
        <p:txBody>
          <a:bodyPr/>
          <a:lstStyle/>
          <a:p>
            <a:pPr eaLnBrk="1" hangingPunct="1">
              <a:defRPr/>
            </a:pPr>
            <a:r>
              <a:rPr lang="en-US" dirty="0">
                <a:latin typeface="+mn-lt"/>
              </a:rPr>
              <a:t>CCNC, Inc. </a:t>
            </a:r>
            <a:endParaRPr lang="en-US" sz="2000" dirty="0">
              <a:latin typeface="+mn-lt"/>
            </a:endParaRPr>
          </a:p>
        </p:txBody>
      </p:sp>
      <p:sp>
        <p:nvSpPr>
          <p:cNvPr id="10244" name="Rectangle 1027"/>
          <p:cNvSpPr>
            <a:spLocks noGrp="1" noChangeArrowheads="1"/>
          </p:cNvSpPr>
          <p:nvPr>
            <p:ph type="body" idx="1"/>
          </p:nvPr>
        </p:nvSpPr>
        <p:spPr>
          <a:xfrm>
            <a:off x="685800" y="1981200"/>
            <a:ext cx="7772400" cy="3357563"/>
          </a:xfrm>
        </p:spPr>
        <p:txBody>
          <a:bodyPr/>
          <a:lstStyle/>
          <a:p>
            <a:pPr eaLnBrk="1" hangingPunct="1"/>
            <a:r>
              <a:rPr lang="en-US" sz="2400" b="0"/>
              <a:t>CCNC, Inc. provides an organized user group made of participating government &amp; public safety users.</a:t>
            </a:r>
          </a:p>
          <a:p>
            <a:pPr eaLnBrk="1" hangingPunct="1"/>
            <a:r>
              <a:rPr lang="en-US" sz="2400" b="0"/>
              <a:t>The group meets monthly as a full body of members.</a:t>
            </a:r>
          </a:p>
          <a:p>
            <a:pPr eaLnBrk="1" hangingPunct="1"/>
            <a:r>
              <a:rPr lang="en-US" sz="2400" b="0"/>
              <a:t>Various committees meet generally monthly to provide specialized guidance and insight as it relates to system performance and operational guidelines.</a:t>
            </a:r>
          </a:p>
        </p:txBody>
      </p:sp>
      <p:sp>
        <p:nvSpPr>
          <p:cNvPr id="10245" name="Rectangle 5"/>
          <p:cNvSpPr>
            <a:spLocks noGrp="1" noChangeArrowheads="1"/>
          </p:cNvSpPr>
          <p:nvPr>
            <p:ph type="ftr" sz="quarter" idx="11"/>
          </p:nvPr>
        </p:nvSpPr>
        <p:spPr>
          <a:noFill/>
        </p:spPr>
        <p:txBody>
          <a:bodyPr/>
          <a:lstStyle/>
          <a:p>
            <a:r>
              <a:rPr lang="en-US"/>
              <a:t>CCNC, Inc. Training Sub-Committee</a:t>
            </a:r>
          </a:p>
        </p:txBody>
      </p:sp>
      <p:sp>
        <p:nvSpPr>
          <p:cNvPr id="10246" name="Rectangle 4"/>
          <p:cNvSpPr>
            <a:spLocks noGrp="1" noChangeArrowheads="1"/>
          </p:cNvSpPr>
          <p:nvPr>
            <p:ph type="dt" sz="quarter" idx="10"/>
          </p:nvPr>
        </p:nvSpPr>
        <p:spPr>
          <a:noFill/>
        </p:spPr>
        <p:txBody>
          <a:bodyPr/>
          <a:lstStyle/>
          <a:p>
            <a:r>
              <a:rPr lang="en-US"/>
              <a:t>December 1, 2008</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BATTERY CHARGING</a:t>
            </a:r>
          </a:p>
        </p:txBody>
      </p:sp>
      <p:sp>
        <p:nvSpPr>
          <p:cNvPr id="4" name="Slide Number Placeholder 3"/>
          <p:cNvSpPr>
            <a:spLocks noGrp="1"/>
          </p:cNvSpPr>
          <p:nvPr>
            <p:ph type="sldNum" sz="quarter" idx="11"/>
          </p:nvPr>
        </p:nvSpPr>
        <p:spPr/>
        <p:txBody>
          <a:bodyPr/>
          <a:lstStyle/>
          <a:p>
            <a:pPr>
              <a:defRPr/>
            </a:pPr>
            <a:fld id="{75AEAE71-CB77-47E4-9669-39443C6051D2}" type="slidenum">
              <a:rPr lang="en-US" smtClean="0"/>
              <a:pPr>
                <a:defRPr/>
              </a:pPr>
              <a:t>70</a:t>
            </a:fld>
            <a:endParaRPr lang="en-US" dirty="0"/>
          </a:p>
        </p:txBody>
      </p:sp>
      <p:sp>
        <p:nvSpPr>
          <p:cNvPr id="5" name="Date Placeholder 4"/>
          <p:cNvSpPr>
            <a:spLocks noGrp="1"/>
          </p:cNvSpPr>
          <p:nvPr>
            <p:ph type="dt" sz="half" idx="12"/>
          </p:nvPr>
        </p:nvSpPr>
        <p:spPr/>
        <p:txBody>
          <a:bodyPr/>
          <a:lstStyle/>
          <a:p>
            <a:pPr>
              <a:defRPr/>
            </a:pPr>
            <a:r>
              <a:rPr lang="en-US"/>
              <a:t>December 1, 2008</a:t>
            </a:r>
          </a:p>
        </p:txBody>
      </p:sp>
      <p:sp>
        <p:nvSpPr>
          <p:cNvPr id="6" name="TextBox 5"/>
          <p:cNvSpPr txBox="1"/>
          <p:nvPr/>
        </p:nvSpPr>
        <p:spPr>
          <a:xfrm>
            <a:off x="54652" y="1676399"/>
            <a:ext cx="9089348" cy="5016758"/>
          </a:xfrm>
          <a:prstGeom prst="rect">
            <a:avLst/>
          </a:prstGeom>
          <a:noFill/>
        </p:spPr>
        <p:txBody>
          <a:bodyPr wrap="none" rtlCol="0">
            <a:spAutoFit/>
          </a:bodyPr>
          <a:lstStyle/>
          <a:p>
            <a:r>
              <a:rPr lang="en-US" sz="3200" dirty="0"/>
              <a:t>This is a “smart battery” and it has the ability to </a:t>
            </a:r>
          </a:p>
          <a:p>
            <a:r>
              <a:rPr lang="en-US" sz="3200" dirty="0"/>
              <a:t>Recondition itself. </a:t>
            </a:r>
          </a:p>
          <a:p>
            <a:endParaRPr lang="en-US" sz="3200" dirty="0"/>
          </a:p>
          <a:p>
            <a:r>
              <a:rPr lang="en-US" sz="3200" dirty="0"/>
              <a:t>The next slide shows you what the light indicator </a:t>
            </a:r>
          </a:p>
          <a:p>
            <a:r>
              <a:rPr lang="en-US" sz="3200" dirty="0"/>
              <a:t>on your charger means to its operation. </a:t>
            </a:r>
          </a:p>
          <a:p>
            <a:r>
              <a:rPr lang="en-US" sz="4000" dirty="0"/>
              <a:t>LET THE BATTERY RECHARGE </a:t>
            </a:r>
          </a:p>
          <a:p>
            <a:r>
              <a:rPr lang="en-US" sz="4000" dirty="0"/>
              <a:t>COMPLETELY</a:t>
            </a:r>
            <a:r>
              <a:rPr lang="en-US" sz="3200" dirty="0"/>
              <a:t> </a:t>
            </a:r>
            <a:r>
              <a:rPr lang="en-US" sz="4000" dirty="0"/>
              <a:t>BEFORE REMOVING</a:t>
            </a:r>
          </a:p>
          <a:p>
            <a:r>
              <a:rPr lang="en-US" sz="4000" dirty="0"/>
              <a:t>If you need to charge (no spare) insert-</a:t>
            </a:r>
          </a:p>
          <a:p>
            <a:r>
              <a:rPr lang="en-US" sz="4000" dirty="0"/>
              <a:t> remove then reinsert to quick charge</a:t>
            </a:r>
          </a:p>
        </p:txBody>
      </p:sp>
    </p:spTree>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p>
            <a:fld id="{4C3BA56C-FF35-4E4B-8AFC-5F91D921F5AB}" type="slidenum">
              <a:rPr lang="en-US" smtClean="0"/>
              <a:pPr/>
              <a:t>71</a:t>
            </a:fld>
            <a:endParaRPr lang="en-US"/>
          </a:p>
        </p:txBody>
      </p:sp>
      <p:sp>
        <p:nvSpPr>
          <p:cNvPr id="24581" name="Rectangle 2"/>
          <p:cNvSpPr>
            <a:spLocks noGrp="1" noChangeArrowheads="1"/>
          </p:cNvSpPr>
          <p:nvPr>
            <p:ph type="title"/>
          </p:nvPr>
        </p:nvSpPr>
        <p:spPr>
          <a:xfrm>
            <a:off x="609600" y="1143000"/>
            <a:ext cx="7772400" cy="579438"/>
          </a:xfrm>
        </p:spPr>
        <p:txBody>
          <a:bodyPr/>
          <a:lstStyle/>
          <a:p>
            <a:pPr eaLnBrk="1" hangingPunct="1">
              <a:defRPr/>
            </a:pPr>
            <a:r>
              <a:rPr lang="en-US" sz="3600" dirty="0">
                <a:latin typeface="+mn-lt"/>
              </a:rPr>
              <a:t>Systems</a:t>
            </a:r>
          </a:p>
        </p:txBody>
      </p:sp>
      <p:sp>
        <p:nvSpPr>
          <p:cNvPr id="25604" name="Text Box 3"/>
          <p:cNvSpPr txBox="1">
            <a:spLocks noChangeArrowheads="1"/>
          </p:cNvSpPr>
          <p:nvPr/>
        </p:nvSpPr>
        <p:spPr bwMode="auto">
          <a:xfrm>
            <a:off x="1447800" y="1981200"/>
            <a:ext cx="6672263" cy="3013075"/>
          </a:xfrm>
          <a:prstGeom prst="rect">
            <a:avLst/>
          </a:prstGeom>
          <a:noFill/>
          <a:ln w="9525">
            <a:noFill/>
            <a:miter lim="800000"/>
            <a:headEnd/>
            <a:tailEnd/>
          </a:ln>
        </p:spPr>
        <p:txBody>
          <a:bodyPr lIns="102833" tIns="51417" rIns="102833" bIns="51417" anchor="ctr" anchorCtr="1">
            <a:spAutoFit/>
          </a:bodyPr>
          <a:lstStyle/>
          <a:p>
            <a:pPr defTabSz="1028700">
              <a:spcBef>
                <a:spcPct val="50000"/>
              </a:spcBef>
              <a:buFontTx/>
              <a:buBlip>
                <a:blip r:embed="rId3"/>
              </a:buBlip>
            </a:pPr>
            <a:r>
              <a:rPr lang="en-US" sz="2700"/>
              <a:t>Types of Systems</a:t>
            </a:r>
          </a:p>
          <a:p>
            <a:pPr marL="514350" lvl="1" defTabSz="1028700">
              <a:spcBef>
                <a:spcPct val="50000"/>
              </a:spcBef>
              <a:buFontTx/>
              <a:buBlip>
                <a:blip r:embed="rId3"/>
              </a:buBlip>
            </a:pPr>
            <a:r>
              <a:rPr lang="en-US" sz="2700">
                <a:solidFill>
                  <a:srgbClr val="FF0000"/>
                </a:solidFill>
              </a:rPr>
              <a:t>Radio-to-Radio</a:t>
            </a:r>
          </a:p>
          <a:p>
            <a:pPr marL="514350" lvl="1" defTabSz="1028700">
              <a:spcBef>
                <a:spcPct val="50000"/>
              </a:spcBef>
              <a:buFontTx/>
              <a:buBlip>
                <a:blip r:embed="rId3"/>
              </a:buBlip>
            </a:pPr>
            <a:r>
              <a:rPr lang="en-US" sz="2700">
                <a:solidFill>
                  <a:schemeClr val="accent2"/>
                </a:solidFill>
              </a:rPr>
              <a:t>Conventional Repeater System</a:t>
            </a:r>
          </a:p>
          <a:p>
            <a:pPr marL="514350" lvl="1" defTabSz="1028700">
              <a:spcBef>
                <a:spcPct val="50000"/>
              </a:spcBef>
              <a:buFontTx/>
              <a:buBlip>
                <a:blip r:embed="rId3"/>
              </a:buBlip>
            </a:pPr>
            <a:r>
              <a:rPr lang="en-US" sz="2700">
                <a:solidFill>
                  <a:srgbClr val="FF9900"/>
                </a:solidFill>
              </a:rPr>
              <a:t>Single Site Trunked System</a:t>
            </a:r>
          </a:p>
          <a:p>
            <a:pPr marL="514350" lvl="1" defTabSz="1028700">
              <a:spcBef>
                <a:spcPct val="50000"/>
              </a:spcBef>
              <a:buFontTx/>
              <a:buBlip>
                <a:blip r:embed="rId3"/>
              </a:buBlip>
            </a:pPr>
            <a:r>
              <a:rPr lang="en-US" sz="2700">
                <a:solidFill>
                  <a:srgbClr val="008A3E"/>
                </a:solidFill>
              </a:rPr>
              <a:t>DTRS (Multi-Site) System</a:t>
            </a:r>
          </a:p>
        </p:txBody>
      </p:sp>
      <p:sp>
        <p:nvSpPr>
          <p:cNvPr id="25605" name="Rectangle 5"/>
          <p:cNvSpPr>
            <a:spLocks noGrp="1" noChangeArrowheads="1"/>
          </p:cNvSpPr>
          <p:nvPr>
            <p:ph type="ftr" sz="quarter" idx="10"/>
          </p:nvPr>
        </p:nvSpPr>
        <p:spPr>
          <a:noFill/>
        </p:spPr>
        <p:txBody>
          <a:bodyPr/>
          <a:lstStyle/>
          <a:p>
            <a:r>
              <a:rPr lang="en-US"/>
              <a:t>CCNC, Inc. Training Sub-Committee</a:t>
            </a:r>
          </a:p>
        </p:txBody>
      </p:sp>
      <p:sp>
        <p:nvSpPr>
          <p:cNvPr id="25606"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fld id="{4B07B74D-33DA-4EA3-AA53-00C64E0D178C}" type="slidenum">
              <a:rPr lang="en-US" smtClean="0"/>
              <a:pPr/>
              <a:t>72</a:t>
            </a:fld>
            <a:endParaRPr lang="en-US"/>
          </a:p>
        </p:txBody>
      </p:sp>
      <p:sp>
        <p:nvSpPr>
          <p:cNvPr id="25605" name="Rectangle 2"/>
          <p:cNvSpPr>
            <a:spLocks noGrp="1" noChangeArrowheads="1"/>
          </p:cNvSpPr>
          <p:nvPr>
            <p:ph type="title"/>
          </p:nvPr>
        </p:nvSpPr>
        <p:spPr>
          <a:xfrm>
            <a:off x="838200" y="1066800"/>
            <a:ext cx="7772400" cy="1373188"/>
          </a:xfrm>
        </p:spPr>
        <p:txBody>
          <a:bodyPr/>
          <a:lstStyle/>
          <a:p>
            <a:pPr eaLnBrk="1" hangingPunct="1">
              <a:defRPr/>
            </a:pPr>
            <a:r>
              <a:rPr lang="en-US" sz="3200" dirty="0">
                <a:solidFill>
                  <a:srgbClr val="FF3300"/>
                </a:solidFill>
                <a:latin typeface="+mn-lt"/>
              </a:rPr>
              <a:t>Radio-to-Radio</a:t>
            </a:r>
            <a:br>
              <a:rPr lang="en-US" sz="3200" dirty="0">
                <a:solidFill>
                  <a:srgbClr val="FF3300"/>
                </a:solidFill>
                <a:latin typeface="+mn-lt"/>
              </a:rPr>
            </a:br>
            <a:r>
              <a:rPr lang="en-US" sz="3200" dirty="0">
                <a:solidFill>
                  <a:srgbClr val="FF3300"/>
                </a:solidFill>
                <a:latin typeface="+mn-lt"/>
              </a:rPr>
              <a:t>(Non-Repeated) System</a:t>
            </a:r>
            <a:endParaRPr lang="en-US" sz="3200" dirty="0"/>
          </a:p>
        </p:txBody>
      </p:sp>
      <p:grpSp>
        <p:nvGrpSpPr>
          <p:cNvPr id="26628" name="Group 3"/>
          <p:cNvGrpSpPr>
            <a:grpSpLocks/>
          </p:cNvGrpSpPr>
          <p:nvPr/>
        </p:nvGrpSpPr>
        <p:grpSpPr bwMode="auto">
          <a:xfrm>
            <a:off x="5029200" y="2971800"/>
            <a:ext cx="3632200" cy="2103438"/>
            <a:chOff x="1632" y="1728"/>
            <a:chExt cx="3344" cy="1949"/>
          </a:xfrm>
        </p:grpSpPr>
        <p:pic>
          <p:nvPicPr>
            <p:cNvPr id="26635" name="Picture 4" descr="C:\Program Files\Microsoft Office\Clipart\standard\stddir2\bs00556_.wmf"/>
            <p:cNvPicPr>
              <a:picLocks noChangeAspect="1" noChangeArrowheads="1"/>
            </p:cNvPicPr>
            <p:nvPr/>
          </p:nvPicPr>
          <p:blipFill>
            <a:blip r:embed="rId3" cstate="print"/>
            <a:srcRect/>
            <a:stretch>
              <a:fillRect/>
            </a:stretch>
          </p:blipFill>
          <p:spPr bwMode="auto">
            <a:xfrm>
              <a:off x="1632" y="2673"/>
              <a:ext cx="1088" cy="1004"/>
            </a:xfrm>
            <a:prstGeom prst="rect">
              <a:avLst/>
            </a:prstGeom>
            <a:noFill/>
            <a:ln w="9525">
              <a:noFill/>
              <a:miter lim="800000"/>
              <a:headEnd/>
              <a:tailEnd/>
            </a:ln>
          </p:spPr>
        </p:pic>
        <p:pic>
          <p:nvPicPr>
            <p:cNvPr id="26636" name="Picture 5" descr="C:\Program Files\Microsoft Office\Clipart\standard\stddir2\bs00556_.wmf"/>
            <p:cNvPicPr>
              <a:picLocks noChangeAspect="1" noChangeArrowheads="1"/>
            </p:cNvPicPr>
            <p:nvPr/>
          </p:nvPicPr>
          <p:blipFill>
            <a:blip r:embed="rId3" cstate="print"/>
            <a:srcRect/>
            <a:stretch>
              <a:fillRect/>
            </a:stretch>
          </p:blipFill>
          <p:spPr bwMode="auto">
            <a:xfrm>
              <a:off x="3888" y="1728"/>
              <a:ext cx="1088" cy="1004"/>
            </a:xfrm>
            <a:prstGeom prst="rect">
              <a:avLst/>
            </a:prstGeom>
            <a:noFill/>
            <a:ln w="9525">
              <a:noFill/>
              <a:miter lim="800000"/>
              <a:headEnd/>
              <a:tailEnd/>
            </a:ln>
          </p:spPr>
        </p:pic>
        <p:sp>
          <p:nvSpPr>
            <p:cNvPr id="26637" name="Freeform 6"/>
            <p:cNvSpPr>
              <a:spLocks/>
            </p:cNvSpPr>
            <p:nvPr/>
          </p:nvSpPr>
          <p:spPr bwMode="auto">
            <a:xfrm>
              <a:off x="1728" y="1776"/>
              <a:ext cx="2112" cy="912"/>
            </a:xfrm>
            <a:custGeom>
              <a:avLst/>
              <a:gdLst>
                <a:gd name="T0" fmla="*/ 0 w 1920"/>
                <a:gd name="T1" fmla="*/ 1261 h 864"/>
                <a:gd name="T2" fmla="*/ 1965 w 1920"/>
                <a:gd name="T3" fmla="*/ 352 h 864"/>
                <a:gd name="T4" fmla="*/ 1684 w 1920"/>
                <a:gd name="T5" fmla="*/ 1122 h 864"/>
                <a:gd name="T6" fmla="*/ 3741 w 1920"/>
                <a:gd name="T7" fmla="*/ 0 h 864"/>
                <a:gd name="T8" fmla="*/ 0 60000 65536"/>
                <a:gd name="T9" fmla="*/ 0 60000 65536"/>
                <a:gd name="T10" fmla="*/ 0 60000 65536"/>
                <a:gd name="T11" fmla="*/ 0 60000 65536"/>
                <a:gd name="T12" fmla="*/ 0 w 1920"/>
                <a:gd name="T13" fmla="*/ 0 h 864"/>
                <a:gd name="T14" fmla="*/ 1920 w 1920"/>
                <a:gd name="T15" fmla="*/ 864 h 864"/>
              </a:gdLst>
              <a:ahLst/>
              <a:cxnLst>
                <a:cxn ang="T8">
                  <a:pos x="T0" y="T1"/>
                </a:cxn>
                <a:cxn ang="T9">
                  <a:pos x="T2" y="T3"/>
                </a:cxn>
                <a:cxn ang="T10">
                  <a:pos x="T4" y="T5"/>
                </a:cxn>
                <a:cxn ang="T11">
                  <a:pos x="T6" y="T7"/>
                </a:cxn>
              </a:cxnLst>
              <a:rect l="T12" t="T13" r="T14" b="T15"/>
              <a:pathLst>
                <a:path w="1920" h="864">
                  <a:moveTo>
                    <a:pt x="0" y="864"/>
                  </a:moveTo>
                  <a:cubicBezTo>
                    <a:pt x="432" y="560"/>
                    <a:pt x="864" y="256"/>
                    <a:pt x="1008" y="240"/>
                  </a:cubicBezTo>
                  <a:cubicBezTo>
                    <a:pt x="1152" y="224"/>
                    <a:pt x="712" y="808"/>
                    <a:pt x="864" y="768"/>
                  </a:cubicBezTo>
                  <a:cubicBezTo>
                    <a:pt x="1016" y="728"/>
                    <a:pt x="1744" y="128"/>
                    <a:pt x="1920" y="0"/>
                  </a:cubicBezTo>
                </a:path>
              </a:pathLst>
            </a:custGeom>
            <a:noFill/>
            <a:ln w="28575">
              <a:solidFill>
                <a:schemeClr val="tx1"/>
              </a:solidFill>
              <a:round/>
              <a:headEnd/>
              <a:tailEnd/>
            </a:ln>
          </p:spPr>
          <p:txBody>
            <a:bodyPr wrap="none"/>
            <a:lstStyle/>
            <a:p>
              <a:endParaRPr lang="en-US"/>
            </a:p>
          </p:txBody>
        </p:sp>
      </p:grpSp>
      <p:sp>
        <p:nvSpPr>
          <p:cNvPr id="25607" name="Text Box 7"/>
          <p:cNvSpPr txBox="1">
            <a:spLocks noChangeArrowheads="1"/>
          </p:cNvSpPr>
          <p:nvPr/>
        </p:nvSpPr>
        <p:spPr bwMode="auto">
          <a:xfrm>
            <a:off x="914400" y="2819400"/>
            <a:ext cx="3657600" cy="2225675"/>
          </a:xfrm>
          <a:prstGeom prst="rect">
            <a:avLst/>
          </a:prstGeom>
          <a:noFill/>
          <a:ln w="9525">
            <a:noFill/>
            <a:miter lim="800000"/>
            <a:headEnd/>
            <a:tailEnd/>
          </a:ln>
        </p:spPr>
        <p:txBody>
          <a:bodyPr>
            <a:spAutoFit/>
          </a:bodyPr>
          <a:lstStyle/>
          <a:p>
            <a:pPr eaLnBrk="1" hangingPunct="1">
              <a:spcBef>
                <a:spcPct val="50000"/>
              </a:spcBef>
              <a:buFontTx/>
              <a:buChar char="•"/>
              <a:defRPr/>
            </a:pPr>
            <a:r>
              <a:rPr lang="en-US" sz="2000" dirty="0">
                <a:latin typeface="+mn-lt"/>
              </a:rPr>
              <a:t>Simplex</a:t>
            </a:r>
          </a:p>
          <a:p>
            <a:pPr eaLnBrk="1" hangingPunct="1">
              <a:spcBef>
                <a:spcPct val="50000"/>
              </a:spcBef>
              <a:buFontTx/>
              <a:buChar char="•"/>
              <a:defRPr/>
            </a:pPr>
            <a:r>
              <a:rPr lang="en-US" sz="2000" dirty="0">
                <a:latin typeface="+mn-lt"/>
              </a:rPr>
              <a:t>Talk-around</a:t>
            </a:r>
          </a:p>
          <a:p>
            <a:pPr eaLnBrk="1" hangingPunct="1">
              <a:spcBef>
                <a:spcPct val="50000"/>
              </a:spcBef>
              <a:buFontTx/>
              <a:buChar char="•"/>
              <a:defRPr/>
            </a:pPr>
            <a:r>
              <a:rPr lang="en-US" sz="2000" dirty="0">
                <a:latin typeface="+mn-lt"/>
              </a:rPr>
              <a:t>Direct</a:t>
            </a:r>
          </a:p>
          <a:p>
            <a:pPr eaLnBrk="1" hangingPunct="1">
              <a:spcBef>
                <a:spcPct val="50000"/>
              </a:spcBef>
              <a:buFontTx/>
              <a:buChar char="•"/>
              <a:defRPr/>
            </a:pPr>
            <a:r>
              <a:rPr lang="en-US" sz="2000" dirty="0" err="1">
                <a:latin typeface="+mn-lt"/>
              </a:rPr>
              <a:t>Fireground</a:t>
            </a:r>
            <a:endParaRPr lang="en-US" sz="2000" dirty="0">
              <a:latin typeface="+mn-lt"/>
            </a:endParaRPr>
          </a:p>
          <a:p>
            <a:pPr eaLnBrk="1" hangingPunct="1">
              <a:spcBef>
                <a:spcPct val="50000"/>
              </a:spcBef>
              <a:buFontTx/>
              <a:buChar char="•"/>
              <a:defRPr/>
            </a:pPr>
            <a:r>
              <a:rPr lang="en-US" sz="2000" dirty="0">
                <a:latin typeface="+mn-lt"/>
              </a:rPr>
              <a:t>Unit-to-Unit</a:t>
            </a:r>
            <a:endParaRPr lang="en-US" sz="3600" dirty="0">
              <a:latin typeface="+mn-lt"/>
            </a:endParaRPr>
          </a:p>
        </p:txBody>
      </p:sp>
      <p:sp>
        <p:nvSpPr>
          <p:cNvPr id="25608" name="Text Box 9"/>
          <p:cNvSpPr txBox="1">
            <a:spLocks noChangeArrowheads="1"/>
          </p:cNvSpPr>
          <p:nvPr/>
        </p:nvSpPr>
        <p:spPr bwMode="auto">
          <a:xfrm>
            <a:off x="4648200" y="5181600"/>
            <a:ext cx="4419600" cy="1016000"/>
          </a:xfrm>
          <a:prstGeom prst="rect">
            <a:avLst/>
          </a:prstGeom>
          <a:noFill/>
          <a:ln w="9525">
            <a:noFill/>
            <a:miter lim="800000"/>
            <a:headEnd/>
            <a:tailEnd/>
          </a:ln>
        </p:spPr>
        <p:txBody>
          <a:bodyPr>
            <a:spAutoFit/>
          </a:bodyPr>
          <a:lstStyle/>
          <a:p>
            <a:pPr algn="ctr" eaLnBrk="1" hangingPunct="1">
              <a:spcBef>
                <a:spcPct val="50000"/>
              </a:spcBef>
              <a:defRPr/>
            </a:pPr>
            <a:r>
              <a:rPr lang="en-US" sz="2400" dirty="0">
                <a:latin typeface="+mn-lt"/>
              </a:rPr>
              <a:t>Conventional Operation –</a:t>
            </a:r>
          </a:p>
          <a:p>
            <a:pPr algn="ctr" eaLnBrk="1" hangingPunct="1">
              <a:spcBef>
                <a:spcPct val="50000"/>
              </a:spcBef>
              <a:defRPr/>
            </a:pPr>
            <a:r>
              <a:rPr lang="en-US" sz="2400" dirty="0">
                <a:latin typeface="+mn-lt"/>
              </a:rPr>
              <a:t>Analog or Digital</a:t>
            </a:r>
          </a:p>
        </p:txBody>
      </p:sp>
      <p:sp>
        <p:nvSpPr>
          <p:cNvPr id="25609" name="Text Box 10"/>
          <p:cNvSpPr txBox="1">
            <a:spLocks noChangeArrowheads="1"/>
          </p:cNvSpPr>
          <p:nvPr/>
        </p:nvSpPr>
        <p:spPr bwMode="auto">
          <a:xfrm>
            <a:off x="838200" y="2286000"/>
            <a:ext cx="3333750" cy="584200"/>
          </a:xfrm>
          <a:prstGeom prst="rect">
            <a:avLst/>
          </a:prstGeom>
          <a:noFill/>
          <a:ln w="9525">
            <a:noFill/>
            <a:miter lim="800000"/>
            <a:headEnd/>
            <a:tailEnd/>
          </a:ln>
        </p:spPr>
        <p:txBody>
          <a:bodyPr>
            <a:spAutoFit/>
          </a:bodyPr>
          <a:lstStyle/>
          <a:p>
            <a:pPr eaLnBrk="1" hangingPunct="1">
              <a:spcBef>
                <a:spcPct val="50000"/>
              </a:spcBef>
              <a:defRPr/>
            </a:pPr>
            <a:r>
              <a:rPr lang="en-US" sz="3200" dirty="0">
                <a:latin typeface="+mn-lt"/>
              </a:rPr>
              <a:t>Common Terms</a:t>
            </a:r>
          </a:p>
        </p:txBody>
      </p:sp>
      <p:sp>
        <p:nvSpPr>
          <p:cNvPr id="26632" name="Text Box 11"/>
          <p:cNvSpPr txBox="1">
            <a:spLocks noChangeArrowheads="1"/>
          </p:cNvSpPr>
          <p:nvPr/>
        </p:nvSpPr>
        <p:spPr bwMode="auto">
          <a:xfrm>
            <a:off x="304800" y="5181600"/>
            <a:ext cx="4648200" cy="1006475"/>
          </a:xfrm>
          <a:prstGeom prst="rect">
            <a:avLst/>
          </a:prstGeom>
          <a:noFill/>
          <a:ln w="9525">
            <a:noFill/>
            <a:miter lim="800000"/>
            <a:headEnd/>
            <a:tailEnd/>
          </a:ln>
        </p:spPr>
        <p:txBody>
          <a:bodyPr>
            <a:spAutoFit/>
          </a:bodyPr>
          <a:lstStyle/>
          <a:p>
            <a:pPr algn="ctr" eaLnBrk="1" hangingPunct="1">
              <a:spcBef>
                <a:spcPct val="50000"/>
              </a:spcBef>
            </a:pPr>
            <a:r>
              <a:rPr lang="en-US" sz="2000"/>
              <a:t>This communication does not go through an antenna site with a repeater.</a:t>
            </a:r>
          </a:p>
        </p:txBody>
      </p:sp>
      <p:sp>
        <p:nvSpPr>
          <p:cNvPr id="26633" name="Rectangle 5"/>
          <p:cNvSpPr>
            <a:spLocks noGrp="1" noChangeArrowheads="1"/>
          </p:cNvSpPr>
          <p:nvPr>
            <p:ph type="ftr" sz="quarter" idx="10"/>
          </p:nvPr>
        </p:nvSpPr>
        <p:spPr>
          <a:noFill/>
        </p:spPr>
        <p:txBody>
          <a:bodyPr/>
          <a:lstStyle/>
          <a:p>
            <a:r>
              <a:rPr lang="en-US"/>
              <a:t>CCNC, Inc. Training Sub-Committee</a:t>
            </a:r>
          </a:p>
        </p:txBody>
      </p:sp>
      <p:sp>
        <p:nvSpPr>
          <p:cNvPr id="26634"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fld id="{AA48AE21-0BFE-4218-BC82-CA63A2B464B9}" type="slidenum">
              <a:rPr lang="en-US" smtClean="0"/>
              <a:pPr/>
              <a:t>73</a:t>
            </a:fld>
            <a:endParaRPr lang="en-US"/>
          </a:p>
        </p:txBody>
      </p:sp>
      <p:grpSp>
        <p:nvGrpSpPr>
          <p:cNvPr id="27651" name="Group 14"/>
          <p:cNvGrpSpPr>
            <a:grpSpLocks/>
          </p:cNvGrpSpPr>
          <p:nvPr/>
        </p:nvGrpSpPr>
        <p:grpSpPr bwMode="auto">
          <a:xfrm>
            <a:off x="4191000" y="2813050"/>
            <a:ext cx="4879975" cy="2327275"/>
            <a:chOff x="2640" y="1772"/>
            <a:chExt cx="3074" cy="1466"/>
          </a:xfrm>
        </p:grpSpPr>
        <p:pic>
          <p:nvPicPr>
            <p:cNvPr id="27658" name="Picture 3" descr="C:\Program Files\Microsoft Office\Clipart\standard\stddir2\bs00556_.wmf"/>
            <p:cNvPicPr>
              <a:picLocks noChangeAspect="1" noChangeArrowheads="1"/>
            </p:cNvPicPr>
            <p:nvPr/>
          </p:nvPicPr>
          <p:blipFill>
            <a:blip r:embed="rId3" cstate="print"/>
            <a:srcRect/>
            <a:stretch>
              <a:fillRect/>
            </a:stretch>
          </p:blipFill>
          <p:spPr bwMode="auto">
            <a:xfrm>
              <a:off x="2640" y="2496"/>
              <a:ext cx="947" cy="742"/>
            </a:xfrm>
            <a:prstGeom prst="rect">
              <a:avLst/>
            </a:prstGeom>
            <a:noFill/>
            <a:ln w="9525">
              <a:noFill/>
              <a:miter lim="800000"/>
              <a:headEnd/>
              <a:tailEnd/>
            </a:ln>
          </p:spPr>
        </p:pic>
        <p:pic>
          <p:nvPicPr>
            <p:cNvPr id="27659" name="Picture 4" descr="C:\Program Files\Microsoft Office\Clipart\standard\stddir2\bs00556_.wmf"/>
            <p:cNvPicPr>
              <a:picLocks noChangeAspect="1" noChangeArrowheads="1"/>
            </p:cNvPicPr>
            <p:nvPr/>
          </p:nvPicPr>
          <p:blipFill>
            <a:blip r:embed="rId3" cstate="print"/>
            <a:srcRect/>
            <a:stretch>
              <a:fillRect/>
            </a:stretch>
          </p:blipFill>
          <p:spPr bwMode="auto">
            <a:xfrm>
              <a:off x="4767" y="2496"/>
              <a:ext cx="947" cy="742"/>
            </a:xfrm>
            <a:prstGeom prst="rect">
              <a:avLst/>
            </a:prstGeom>
            <a:noFill/>
            <a:ln w="9525">
              <a:noFill/>
              <a:miter lim="800000"/>
              <a:headEnd/>
              <a:tailEnd/>
            </a:ln>
          </p:spPr>
        </p:pic>
        <p:pic>
          <p:nvPicPr>
            <p:cNvPr id="27660" name="Picture 5" descr="C:\Program Files\Microsoft Office\Clipart\standard\stddir3\en00906_.wmf"/>
            <p:cNvPicPr>
              <a:picLocks noChangeAspect="1" noChangeArrowheads="1"/>
            </p:cNvPicPr>
            <p:nvPr/>
          </p:nvPicPr>
          <p:blipFill>
            <a:blip r:embed="rId4" cstate="print"/>
            <a:srcRect/>
            <a:stretch>
              <a:fillRect/>
            </a:stretch>
          </p:blipFill>
          <p:spPr bwMode="auto">
            <a:xfrm>
              <a:off x="3565" y="1772"/>
              <a:ext cx="1202" cy="1265"/>
            </a:xfrm>
            <a:prstGeom prst="rect">
              <a:avLst/>
            </a:prstGeom>
            <a:noFill/>
            <a:ln w="9525">
              <a:noFill/>
              <a:miter lim="800000"/>
              <a:headEnd/>
              <a:tailEnd/>
            </a:ln>
          </p:spPr>
        </p:pic>
        <p:sp>
          <p:nvSpPr>
            <p:cNvPr id="27661" name="Freeform 6"/>
            <p:cNvSpPr>
              <a:spLocks/>
            </p:cNvSpPr>
            <p:nvPr/>
          </p:nvSpPr>
          <p:spPr bwMode="auto">
            <a:xfrm flipV="1">
              <a:off x="4224" y="2112"/>
              <a:ext cx="543" cy="384"/>
            </a:xfrm>
            <a:custGeom>
              <a:avLst/>
              <a:gdLst>
                <a:gd name="T0" fmla="*/ 0 w 912"/>
                <a:gd name="T1" fmla="*/ 639 h 344"/>
                <a:gd name="T2" fmla="*/ 14 w 912"/>
                <a:gd name="T3" fmla="*/ 17 h 344"/>
                <a:gd name="T4" fmla="*/ 10 w 912"/>
                <a:gd name="T5" fmla="*/ 743 h 344"/>
                <a:gd name="T6" fmla="*/ 24 w 912"/>
                <a:gd name="T7" fmla="*/ 17 h 344"/>
                <a:gd name="T8" fmla="*/ 0 60000 65536"/>
                <a:gd name="T9" fmla="*/ 0 60000 65536"/>
                <a:gd name="T10" fmla="*/ 0 60000 65536"/>
                <a:gd name="T11" fmla="*/ 0 60000 65536"/>
                <a:gd name="T12" fmla="*/ 0 w 912"/>
                <a:gd name="T13" fmla="*/ 0 h 344"/>
                <a:gd name="T14" fmla="*/ 912 w 912"/>
                <a:gd name="T15" fmla="*/ 344 h 344"/>
              </a:gdLst>
              <a:ahLst/>
              <a:cxnLst>
                <a:cxn ang="T8">
                  <a:pos x="T0" y="T1"/>
                </a:cxn>
                <a:cxn ang="T9">
                  <a:pos x="T2" y="T3"/>
                </a:cxn>
                <a:cxn ang="T10">
                  <a:pos x="T4" y="T5"/>
                </a:cxn>
                <a:cxn ang="T11">
                  <a:pos x="T6" y="T7"/>
                </a:cxn>
              </a:cxnLst>
              <a:rect l="T12" t="T13" r="T14" b="T15"/>
              <a:pathLst>
                <a:path w="912" h="344">
                  <a:moveTo>
                    <a:pt x="0" y="296"/>
                  </a:moveTo>
                  <a:cubicBezTo>
                    <a:pt x="232" y="148"/>
                    <a:pt x="464" y="0"/>
                    <a:pt x="528" y="8"/>
                  </a:cubicBezTo>
                  <a:cubicBezTo>
                    <a:pt x="592" y="16"/>
                    <a:pt x="320" y="344"/>
                    <a:pt x="384" y="344"/>
                  </a:cubicBezTo>
                  <a:cubicBezTo>
                    <a:pt x="448" y="344"/>
                    <a:pt x="824" y="64"/>
                    <a:pt x="912" y="8"/>
                  </a:cubicBezTo>
                </a:path>
              </a:pathLst>
            </a:custGeom>
            <a:noFill/>
            <a:ln w="25400">
              <a:solidFill>
                <a:schemeClr val="hlink"/>
              </a:solidFill>
              <a:round/>
              <a:headEnd/>
              <a:tailEnd/>
            </a:ln>
          </p:spPr>
          <p:txBody>
            <a:bodyPr wrap="none"/>
            <a:lstStyle/>
            <a:p>
              <a:endParaRPr lang="en-US"/>
            </a:p>
          </p:txBody>
        </p:sp>
        <p:sp>
          <p:nvSpPr>
            <p:cNvPr id="27662" name="Freeform 7"/>
            <p:cNvSpPr>
              <a:spLocks/>
            </p:cNvSpPr>
            <p:nvPr/>
          </p:nvSpPr>
          <p:spPr bwMode="auto">
            <a:xfrm>
              <a:off x="2688" y="2160"/>
              <a:ext cx="1440" cy="384"/>
            </a:xfrm>
            <a:custGeom>
              <a:avLst/>
              <a:gdLst>
                <a:gd name="T0" fmla="*/ 0 w 912"/>
                <a:gd name="T1" fmla="*/ 639 h 344"/>
                <a:gd name="T2" fmla="*/ 12924 w 912"/>
                <a:gd name="T3" fmla="*/ 17 h 344"/>
                <a:gd name="T4" fmla="*/ 9392 w 912"/>
                <a:gd name="T5" fmla="*/ 743 h 344"/>
                <a:gd name="T6" fmla="*/ 22320 w 912"/>
                <a:gd name="T7" fmla="*/ 17 h 344"/>
                <a:gd name="T8" fmla="*/ 0 60000 65536"/>
                <a:gd name="T9" fmla="*/ 0 60000 65536"/>
                <a:gd name="T10" fmla="*/ 0 60000 65536"/>
                <a:gd name="T11" fmla="*/ 0 60000 65536"/>
                <a:gd name="T12" fmla="*/ 0 w 912"/>
                <a:gd name="T13" fmla="*/ 0 h 344"/>
                <a:gd name="T14" fmla="*/ 912 w 912"/>
                <a:gd name="T15" fmla="*/ 344 h 344"/>
              </a:gdLst>
              <a:ahLst/>
              <a:cxnLst>
                <a:cxn ang="T8">
                  <a:pos x="T0" y="T1"/>
                </a:cxn>
                <a:cxn ang="T9">
                  <a:pos x="T2" y="T3"/>
                </a:cxn>
                <a:cxn ang="T10">
                  <a:pos x="T4" y="T5"/>
                </a:cxn>
                <a:cxn ang="T11">
                  <a:pos x="T6" y="T7"/>
                </a:cxn>
              </a:cxnLst>
              <a:rect l="T12" t="T13" r="T14" b="T15"/>
              <a:pathLst>
                <a:path w="912" h="344">
                  <a:moveTo>
                    <a:pt x="0" y="296"/>
                  </a:moveTo>
                  <a:cubicBezTo>
                    <a:pt x="232" y="148"/>
                    <a:pt x="464" y="0"/>
                    <a:pt x="528" y="8"/>
                  </a:cubicBezTo>
                  <a:cubicBezTo>
                    <a:pt x="592" y="16"/>
                    <a:pt x="320" y="344"/>
                    <a:pt x="384" y="344"/>
                  </a:cubicBezTo>
                  <a:cubicBezTo>
                    <a:pt x="448" y="344"/>
                    <a:pt x="824" y="64"/>
                    <a:pt x="912" y="8"/>
                  </a:cubicBezTo>
                </a:path>
              </a:pathLst>
            </a:custGeom>
            <a:noFill/>
            <a:ln w="25400">
              <a:solidFill>
                <a:schemeClr val="hlink"/>
              </a:solidFill>
              <a:round/>
              <a:headEnd/>
              <a:tailEnd/>
            </a:ln>
          </p:spPr>
          <p:txBody>
            <a:bodyPr wrap="none"/>
            <a:lstStyle/>
            <a:p>
              <a:endParaRPr lang="en-US"/>
            </a:p>
          </p:txBody>
        </p:sp>
      </p:grpSp>
      <p:sp>
        <p:nvSpPr>
          <p:cNvPr id="26630" name="Rectangle 8"/>
          <p:cNvSpPr>
            <a:spLocks noGrp="1" noChangeArrowheads="1"/>
          </p:cNvSpPr>
          <p:nvPr>
            <p:ph type="title"/>
          </p:nvPr>
        </p:nvSpPr>
        <p:spPr>
          <a:xfrm>
            <a:off x="609600" y="1279525"/>
            <a:ext cx="7772400" cy="946150"/>
          </a:xfrm>
        </p:spPr>
        <p:txBody>
          <a:bodyPr/>
          <a:lstStyle/>
          <a:p>
            <a:pPr eaLnBrk="1" hangingPunct="1">
              <a:defRPr/>
            </a:pPr>
            <a:r>
              <a:rPr lang="en-US" sz="3200" dirty="0">
                <a:solidFill>
                  <a:srgbClr val="0066FF"/>
                </a:solidFill>
                <a:latin typeface="+mn-lt"/>
              </a:rPr>
              <a:t>Conventional Repeater System</a:t>
            </a:r>
            <a:endParaRPr lang="en-US" sz="3200" dirty="0">
              <a:latin typeface="+mn-lt"/>
            </a:endParaRPr>
          </a:p>
        </p:txBody>
      </p:sp>
      <p:sp>
        <p:nvSpPr>
          <p:cNvPr id="26631" name="Text Box 9"/>
          <p:cNvSpPr txBox="1">
            <a:spLocks noChangeArrowheads="1"/>
          </p:cNvSpPr>
          <p:nvPr/>
        </p:nvSpPr>
        <p:spPr bwMode="auto">
          <a:xfrm>
            <a:off x="990600" y="2438400"/>
            <a:ext cx="3657600" cy="2012950"/>
          </a:xfrm>
          <a:prstGeom prst="rect">
            <a:avLst/>
          </a:prstGeom>
          <a:noFill/>
          <a:ln w="9525">
            <a:noFill/>
            <a:miter lim="800000"/>
            <a:headEnd/>
            <a:tailEnd/>
          </a:ln>
        </p:spPr>
        <p:txBody>
          <a:bodyPr>
            <a:spAutoFit/>
          </a:bodyPr>
          <a:lstStyle/>
          <a:p>
            <a:pPr eaLnBrk="1" hangingPunct="1">
              <a:spcBef>
                <a:spcPct val="50000"/>
              </a:spcBef>
              <a:defRPr/>
            </a:pPr>
            <a:r>
              <a:rPr lang="en-US" sz="3600" dirty="0">
                <a:latin typeface="+mn-lt"/>
              </a:rPr>
              <a:t>Common Terms</a:t>
            </a:r>
          </a:p>
          <a:p>
            <a:pPr eaLnBrk="1" hangingPunct="1">
              <a:spcBef>
                <a:spcPct val="50000"/>
              </a:spcBef>
              <a:buFontTx/>
              <a:buChar char="•"/>
              <a:defRPr/>
            </a:pPr>
            <a:r>
              <a:rPr lang="en-US" sz="2000" dirty="0">
                <a:latin typeface="+mn-lt"/>
              </a:rPr>
              <a:t>Repeater</a:t>
            </a:r>
          </a:p>
          <a:p>
            <a:pPr eaLnBrk="1" hangingPunct="1">
              <a:spcBef>
                <a:spcPct val="50000"/>
              </a:spcBef>
              <a:buFontTx/>
              <a:buChar char="•"/>
              <a:defRPr/>
            </a:pPr>
            <a:r>
              <a:rPr lang="en-US" sz="2000" dirty="0">
                <a:latin typeface="+mn-lt"/>
              </a:rPr>
              <a:t>Duplex</a:t>
            </a:r>
          </a:p>
          <a:p>
            <a:pPr eaLnBrk="1" hangingPunct="1">
              <a:spcBef>
                <a:spcPct val="50000"/>
              </a:spcBef>
              <a:buFontTx/>
              <a:buChar char="•"/>
              <a:defRPr/>
            </a:pPr>
            <a:r>
              <a:rPr lang="en-US" sz="2000" dirty="0">
                <a:latin typeface="+mn-lt"/>
              </a:rPr>
              <a:t>Mobile Relay</a:t>
            </a:r>
            <a:endParaRPr lang="en-US" sz="3600" dirty="0">
              <a:latin typeface="+mn-lt"/>
            </a:endParaRPr>
          </a:p>
        </p:txBody>
      </p:sp>
      <p:sp>
        <p:nvSpPr>
          <p:cNvPr id="26632" name="Text Box 11"/>
          <p:cNvSpPr txBox="1">
            <a:spLocks noChangeArrowheads="1"/>
          </p:cNvSpPr>
          <p:nvPr/>
        </p:nvSpPr>
        <p:spPr bwMode="auto">
          <a:xfrm>
            <a:off x="4648200" y="5181600"/>
            <a:ext cx="4191000" cy="1016000"/>
          </a:xfrm>
          <a:prstGeom prst="rect">
            <a:avLst/>
          </a:prstGeom>
          <a:noFill/>
          <a:ln w="9525">
            <a:noFill/>
            <a:miter lim="800000"/>
            <a:headEnd/>
            <a:tailEnd/>
          </a:ln>
        </p:spPr>
        <p:txBody>
          <a:bodyPr>
            <a:spAutoFit/>
          </a:bodyPr>
          <a:lstStyle/>
          <a:p>
            <a:pPr algn="ctr" eaLnBrk="1" hangingPunct="1">
              <a:spcBef>
                <a:spcPct val="50000"/>
              </a:spcBef>
              <a:defRPr/>
            </a:pPr>
            <a:r>
              <a:rPr lang="en-US" sz="2400" dirty="0">
                <a:latin typeface="+mn-lt"/>
              </a:rPr>
              <a:t>Conventional Operation –</a:t>
            </a:r>
          </a:p>
          <a:p>
            <a:pPr algn="ctr" eaLnBrk="1" hangingPunct="1">
              <a:spcBef>
                <a:spcPct val="50000"/>
              </a:spcBef>
              <a:defRPr/>
            </a:pPr>
            <a:r>
              <a:rPr lang="en-US" sz="2400" dirty="0">
                <a:latin typeface="+mn-lt"/>
              </a:rPr>
              <a:t>Analog and Digital</a:t>
            </a:r>
          </a:p>
        </p:txBody>
      </p:sp>
      <p:sp>
        <p:nvSpPr>
          <p:cNvPr id="27655" name="Text Box 12"/>
          <p:cNvSpPr txBox="1">
            <a:spLocks noChangeArrowheads="1"/>
          </p:cNvSpPr>
          <p:nvPr/>
        </p:nvSpPr>
        <p:spPr bwMode="auto">
          <a:xfrm>
            <a:off x="1371600" y="5410200"/>
            <a:ext cx="2590800" cy="396875"/>
          </a:xfrm>
          <a:prstGeom prst="rect">
            <a:avLst/>
          </a:prstGeom>
          <a:noFill/>
          <a:ln w="9525">
            <a:noFill/>
            <a:miter lim="800000"/>
            <a:headEnd/>
            <a:tailEnd/>
          </a:ln>
        </p:spPr>
        <p:txBody>
          <a:bodyPr>
            <a:spAutoFit/>
          </a:bodyPr>
          <a:lstStyle/>
          <a:p>
            <a:pPr eaLnBrk="1" hangingPunct="1">
              <a:spcBef>
                <a:spcPct val="50000"/>
              </a:spcBef>
            </a:pPr>
            <a:r>
              <a:rPr lang="en-US" sz="2000"/>
              <a:t>Single Antenna Site</a:t>
            </a:r>
          </a:p>
        </p:txBody>
      </p:sp>
      <p:sp>
        <p:nvSpPr>
          <p:cNvPr id="27656" name="Rectangle 5"/>
          <p:cNvSpPr>
            <a:spLocks noGrp="1" noChangeArrowheads="1"/>
          </p:cNvSpPr>
          <p:nvPr>
            <p:ph type="ftr" sz="quarter" idx="10"/>
          </p:nvPr>
        </p:nvSpPr>
        <p:spPr>
          <a:noFill/>
        </p:spPr>
        <p:txBody>
          <a:bodyPr/>
          <a:lstStyle/>
          <a:p>
            <a:r>
              <a:rPr lang="en-US"/>
              <a:t>CCNC, Inc. Training Sub-Committee</a:t>
            </a:r>
          </a:p>
        </p:txBody>
      </p:sp>
      <p:sp>
        <p:nvSpPr>
          <p:cNvPr id="27657"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p>
            <a:fld id="{4EDB5A90-8C3A-458F-B9C6-0556CD0FEA14}" type="slidenum">
              <a:rPr lang="en-US" smtClean="0"/>
              <a:pPr/>
              <a:t>74</a:t>
            </a:fld>
            <a:endParaRPr lang="en-US"/>
          </a:p>
        </p:txBody>
      </p:sp>
      <p:sp>
        <p:nvSpPr>
          <p:cNvPr id="27653" name="Rectangle 2"/>
          <p:cNvSpPr>
            <a:spLocks noGrp="1" noChangeArrowheads="1"/>
          </p:cNvSpPr>
          <p:nvPr>
            <p:ph type="title"/>
          </p:nvPr>
        </p:nvSpPr>
        <p:spPr>
          <a:xfrm>
            <a:off x="609600" y="1158875"/>
            <a:ext cx="7772400" cy="946150"/>
          </a:xfrm>
        </p:spPr>
        <p:txBody>
          <a:bodyPr/>
          <a:lstStyle/>
          <a:p>
            <a:pPr eaLnBrk="1" hangingPunct="1">
              <a:defRPr/>
            </a:pPr>
            <a:r>
              <a:rPr lang="en-US" sz="3200" dirty="0">
                <a:solidFill>
                  <a:srgbClr val="0066FF"/>
                </a:solidFill>
                <a:latin typeface="+mn-lt"/>
              </a:rPr>
              <a:t>Conventional Operation</a:t>
            </a:r>
            <a:endParaRPr lang="en-US" sz="3200" dirty="0">
              <a:latin typeface="+mn-lt"/>
            </a:endParaRPr>
          </a:p>
        </p:txBody>
      </p:sp>
      <p:sp>
        <p:nvSpPr>
          <p:cNvPr id="27654" name="Text Box 4"/>
          <p:cNvSpPr txBox="1">
            <a:spLocks noChangeArrowheads="1"/>
          </p:cNvSpPr>
          <p:nvPr/>
        </p:nvSpPr>
        <p:spPr bwMode="auto">
          <a:xfrm>
            <a:off x="3011488" y="4959350"/>
            <a:ext cx="5867400" cy="830263"/>
          </a:xfrm>
          <a:prstGeom prst="rect">
            <a:avLst/>
          </a:prstGeom>
          <a:noFill/>
          <a:ln w="9525">
            <a:noFill/>
            <a:miter lim="800000"/>
            <a:headEnd/>
            <a:tailEnd/>
          </a:ln>
        </p:spPr>
        <p:txBody>
          <a:bodyPr>
            <a:spAutoFit/>
          </a:bodyPr>
          <a:lstStyle/>
          <a:p>
            <a:pPr algn="ctr" eaLnBrk="1" hangingPunct="1">
              <a:spcBef>
                <a:spcPct val="50000"/>
              </a:spcBef>
              <a:defRPr/>
            </a:pPr>
            <a:r>
              <a:rPr lang="en-US" sz="2400" dirty="0">
                <a:latin typeface="+mn-lt"/>
              </a:rPr>
              <a:t>Users assigned to one channel/repeater/antenna site.</a:t>
            </a:r>
          </a:p>
        </p:txBody>
      </p:sp>
      <p:grpSp>
        <p:nvGrpSpPr>
          <p:cNvPr id="28677" name="Group 5"/>
          <p:cNvGrpSpPr>
            <a:grpSpLocks/>
          </p:cNvGrpSpPr>
          <p:nvPr/>
        </p:nvGrpSpPr>
        <p:grpSpPr bwMode="auto">
          <a:xfrm>
            <a:off x="2671763" y="3005138"/>
            <a:ext cx="3667125" cy="1524000"/>
            <a:chOff x="2016" y="2016"/>
            <a:chExt cx="2310" cy="960"/>
          </a:xfrm>
        </p:grpSpPr>
        <p:grpSp>
          <p:nvGrpSpPr>
            <p:cNvPr id="28692" name="Group 6"/>
            <p:cNvGrpSpPr>
              <a:grpSpLocks/>
            </p:cNvGrpSpPr>
            <p:nvPr/>
          </p:nvGrpSpPr>
          <p:grpSpPr bwMode="auto">
            <a:xfrm>
              <a:off x="2016" y="2016"/>
              <a:ext cx="240" cy="960"/>
              <a:chOff x="2064" y="2040"/>
              <a:chExt cx="240" cy="960"/>
            </a:xfrm>
          </p:grpSpPr>
          <p:sp>
            <p:nvSpPr>
              <p:cNvPr id="28709" name="AutoShape 7"/>
              <p:cNvSpPr>
                <a:spLocks noChangeArrowheads="1"/>
              </p:cNvSpPr>
              <p:nvPr/>
            </p:nvSpPr>
            <p:spPr bwMode="auto">
              <a:xfrm>
                <a:off x="2064" y="2040"/>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28710" name="AutoShape 8"/>
              <p:cNvSpPr>
                <a:spLocks noChangeArrowheads="1"/>
              </p:cNvSpPr>
              <p:nvPr/>
            </p:nvSpPr>
            <p:spPr bwMode="auto">
              <a:xfrm>
                <a:off x="2064" y="2400"/>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28711" name="AutoShape 9"/>
              <p:cNvSpPr>
                <a:spLocks noChangeArrowheads="1"/>
              </p:cNvSpPr>
              <p:nvPr/>
            </p:nvSpPr>
            <p:spPr bwMode="auto">
              <a:xfrm>
                <a:off x="2064" y="2760"/>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grpSp>
        <p:grpSp>
          <p:nvGrpSpPr>
            <p:cNvPr id="28693" name="Group 10"/>
            <p:cNvGrpSpPr>
              <a:grpSpLocks/>
            </p:cNvGrpSpPr>
            <p:nvPr/>
          </p:nvGrpSpPr>
          <p:grpSpPr bwMode="auto">
            <a:xfrm>
              <a:off x="4086" y="2016"/>
              <a:ext cx="240" cy="960"/>
              <a:chOff x="2064" y="2040"/>
              <a:chExt cx="240" cy="960"/>
            </a:xfrm>
          </p:grpSpPr>
          <p:sp>
            <p:nvSpPr>
              <p:cNvPr id="28706" name="AutoShape 11"/>
              <p:cNvSpPr>
                <a:spLocks noChangeArrowheads="1"/>
              </p:cNvSpPr>
              <p:nvPr/>
            </p:nvSpPr>
            <p:spPr bwMode="auto">
              <a:xfrm>
                <a:off x="2064" y="2040"/>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28707" name="AutoShape 12"/>
              <p:cNvSpPr>
                <a:spLocks noChangeArrowheads="1"/>
              </p:cNvSpPr>
              <p:nvPr/>
            </p:nvSpPr>
            <p:spPr bwMode="auto">
              <a:xfrm>
                <a:off x="2064" y="2400"/>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28708" name="AutoShape 13"/>
              <p:cNvSpPr>
                <a:spLocks noChangeArrowheads="1"/>
              </p:cNvSpPr>
              <p:nvPr/>
            </p:nvSpPr>
            <p:spPr bwMode="auto">
              <a:xfrm>
                <a:off x="2064" y="2760"/>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grpSp>
        <p:grpSp>
          <p:nvGrpSpPr>
            <p:cNvPr id="28694" name="Group 14"/>
            <p:cNvGrpSpPr>
              <a:grpSpLocks/>
            </p:cNvGrpSpPr>
            <p:nvPr/>
          </p:nvGrpSpPr>
          <p:grpSpPr bwMode="auto">
            <a:xfrm>
              <a:off x="3568" y="2016"/>
              <a:ext cx="240" cy="960"/>
              <a:chOff x="2064" y="2040"/>
              <a:chExt cx="240" cy="960"/>
            </a:xfrm>
          </p:grpSpPr>
          <p:sp>
            <p:nvSpPr>
              <p:cNvPr id="28703" name="AutoShape 15"/>
              <p:cNvSpPr>
                <a:spLocks noChangeArrowheads="1"/>
              </p:cNvSpPr>
              <p:nvPr/>
            </p:nvSpPr>
            <p:spPr bwMode="auto">
              <a:xfrm>
                <a:off x="2064" y="2040"/>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28704" name="AutoShape 16"/>
              <p:cNvSpPr>
                <a:spLocks noChangeArrowheads="1"/>
              </p:cNvSpPr>
              <p:nvPr/>
            </p:nvSpPr>
            <p:spPr bwMode="auto">
              <a:xfrm>
                <a:off x="2064" y="2400"/>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28705" name="AutoShape 17"/>
              <p:cNvSpPr>
                <a:spLocks noChangeArrowheads="1"/>
              </p:cNvSpPr>
              <p:nvPr/>
            </p:nvSpPr>
            <p:spPr bwMode="auto">
              <a:xfrm>
                <a:off x="2064" y="2760"/>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grpSp>
        <p:grpSp>
          <p:nvGrpSpPr>
            <p:cNvPr id="28695" name="Group 18"/>
            <p:cNvGrpSpPr>
              <a:grpSpLocks/>
            </p:cNvGrpSpPr>
            <p:nvPr/>
          </p:nvGrpSpPr>
          <p:grpSpPr bwMode="auto">
            <a:xfrm>
              <a:off x="3051" y="2016"/>
              <a:ext cx="240" cy="960"/>
              <a:chOff x="2064" y="2040"/>
              <a:chExt cx="240" cy="960"/>
            </a:xfrm>
          </p:grpSpPr>
          <p:sp>
            <p:nvSpPr>
              <p:cNvPr id="28700" name="AutoShape 19"/>
              <p:cNvSpPr>
                <a:spLocks noChangeArrowheads="1"/>
              </p:cNvSpPr>
              <p:nvPr/>
            </p:nvSpPr>
            <p:spPr bwMode="auto">
              <a:xfrm>
                <a:off x="2064" y="2040"/>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28701" name="AutoShape 20"/>
              <p:cNvSpPr>
                <a:spLocks noChangeArrowheads="1"/>
              </p:cNvSpPr>
              <p:nvPr/>
            </p:nvSpPr>
            <p:spPr bwMode="auto">
              <a:xfrm>
                <a:off x="2064" y="2400"/>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28702" name="AutoShape 21"/>
              <p:cNvSpPr>
                <a:spLocks noChangeArrowheads="1"/>
              </p:cNvSpPr>
              <p:nvPr/>
            </p:nvSpPr>
            <p:spPr bwMode="auto">
              <a:xfrm>
                <a:off x="2064" y="2760"/>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grpSp>
        <p:grpSp>
          <p:nvGrpSpPr>
            <p:cNvPr id="28696" name="Group 22"/>
            <p:cNvGrpSpPr>
              <a:grpSpLocks/>
            </p:cNvGrpSpPr>
            <p:nvPr/>
          </p:nvGrpSpPr>
          <p:grpSpPr bwMode="auto">
            <a:xfrm>
              <a:off x="2533" y="2016"/>
              <a:ext cx="240" cy="960"/>
              <a:chOff x="2064" y="2040"/>
              <a:chExt cx="240" cy="960"/>
            </a:xfrm>
          </p:grpSpPr>
          <p:sp>
            <p:nvSpPr>
              <p:cNvPr id="28697" name="AutoShape 23"/>
              <p:cNvSpPr>
                <a:spLocks noChangeArrowheads="1"/>
              </p:cNvSpPr>
              <p:nvPr/>
            </p:nvSpPr>
            <p:spPr bwMode="auto">
              <a:xfrm>
                <a:off x="2064" y="2040"/>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28698" name="AutoShape 24"/>
              <p:cNvSpPr>
                <a:spLocks noChangeArrowheads="1"/>
              </p:cNvSpPr>
              <p:nvPr/>
            </p:nvSpPr>
            <p:spPr bwMode="auto">
              <a:xfrm>
                <a:off x="2064" y="2400"/>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28699" name="AutoShape 25"/>
              <p:cNvSpPr>
                <a:spLocks noChangeArrowheads="1"/>
              </p:cNvSpPr>
              <p:nvPr/>
            </p:nvSpPr>
            <p:spPr bwMode="auto">
              <a:xfrm>
                <a:off x="2064" y="2760"/>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grpSp>
      </p:grpSp>
      <p:grpSp>
        <p:nvGrpSpPr>
          <p:cNvPr id="28678" name="Group 26"/>
          <p:cNvGrpSpPr>
            <a:grpSpLocks/>
          </p:cNvGrpSpPr>
          <p:nvPr/>
        </p:nvGrpSpPr>
        <p:grpSpPr bwMode="auto">
          <a:xfrm>
            <a:off x="2438400" y="2438400"/>
            <a:ext cx="4117975" cy="431800"/>
            <a:chOff x="1762" y="1868"/>
            <a:chExt cx="2609" cy="214"/>
          </a:xfrm>
        </p:grpSpPr>
        <p:sp>
          <p:nvSpPr>
            <p:cNvPr id="28687" name="Rectangle 27"/>
            <p:cNvSpPr>
              <a:spLocks noChangeArrowheads="1"/>
            </p:cNvSpPr>
            <p:nvPr/>
          </p:nvSpPr>
          <p:spPr bwMode="auto">
            <a:xfrm>
              <a:off x="1762" y="1868"/>
              <a:ext cx="2609" cy="214"/>
            </a:xfrm>
            <a:prstGeom prst="rect">
              <a:avLst/>
            </a:prstGeom>
            <a:noFill/>
            <a:ln w="9525">
              <a:solidFill>
                <a:schemeClr val="accent1"/>
              </a:solidFill>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28688" name="Line 28"/>
            <p:cNvSpPr>
              <a:spLocks noChangeShapeType="1"/>
            </p:cNvSpPr>
            <p:nvPr/>
          </p:nvSpPr>
          <p:spPr bwMode="auto">
            <a:xfrm>
              <a:off x="2267" y="1868"/>
              <a:ext cx="0" cy="214"/>
            </a:xfrm>
            <a:prstGeom prst="line">
              <a:avLst/>
            </a:prstGeom>
            <a:noFill/>
            <a:ln w="9525">
              <a:solidFill>
                <a:schemeClr val="accent1"/>
              </a:solidFill>
              <a:round/>
              <a:headEnd/>
              <a:tailEnd/>
            </a:ln>
          </p:spPr>
          <p:txBody>
            <a:bodyPr wrap="none" anchor="ctr"/>
            <a:lstStyle/>
            <a:p>
              <a:endParaRPr lang="en-US"/>
            </a:p>
          </p:txBody>
        </p:sp>
        <p:sp>
          <p:nvSpPr>
            <p:cNvPr id="28689" name="Line 29"/>
            <p:cNvSpPr>
              <a:spLocks noChangeShapeType="1"/>
            </p:cNvSpPr>
            <p:nvPr/>
          </p:nvSpPr>
          <p:spPr bwMode="auto">
            <a:xfrm>
              <a:off x="2790" y="1868"/>
              <a:ext cx="0" cy="214"/>
            </a:xfrm>
            <a:prstGeom prst="line">
              <a:avLst/>
            </a:prstGeom>
            <a:noFill/>
            <a:ln w="9525">
              <a:solidFill>
                <a:schemeClr val="accent1"/>
              </a:solidFill>
              <a:round/>
              <a:headEnd/>
              <a:tailEnd/>
            </a:ln>
          </p:spPr>
          <p:txBody>
            <a:bodyPr wrap="none" anchor="ctr"/>
            <a:lstStyle/>
            <a:p>
              <a:endParaRPr lang="en-US"/>
            </a:p>
          </p:txBody>
        </p:sp>
        <p:sp>
          <p:nvSpPr>
            <p:cNvPr id="28690" name="Line 30"/>
            <p:cNvSpPr>
              <a:spLocks noChangeShapeType="1"/>
            </p:cNvSpPr>
            <p:nvPr/>
          </p:nvSpPr>
          <p:spPr bwMode="auto">
            <a:xfrm>
              <a:off x="3303" y="1868"/>
              <a:ext cx="0" cy="214"/>
            </a:xfrm>
            <a:prstGeom prst="line">
              <a:avLst/>
            </a:prstGeom>
            <a:noFill/>
            <a:ln w="9525">
              <a:solidFill>
                <a:schemeClr val="accent1"/>
              </a:solidFill>
              <a:round/>
              <a:headEnd/>
              <a:tailEnd/>
            </a:ln>
          </p:spPr>
          <p:txBody>
            <a:bodyPr wrap="none" anchor="ctr"/>
            <a:lstStyle/>
            <a:p>
              <a:endParaRPr lang="en-US"/>
            </a:p>
          </p:txBody>
        </p:sp>
        <p:sp>
          <p:nvSpPr>
            <p:cNvPr id="28691" name="Line 31"/>
            <p:cNvSpPr>
              <a:spLocks noChangeShapeType="1"/>
            </p:cNvSpPr>
            <p:nvPr/>
          </p:nvSpPr>
          <p:spPr bwMode="auto">
            <a:xfrm>
              <a:off x="3832" y="1868"/>
              <a:ext cx="0" cy="214"/>
            </a:xfrm>
            <a:prstGeom prst="line">
              <a:avLst/>
            </a:prstGeom>
            <a:noFill/>
            <a:ln w="9525">
              <a:solidFill>
                <a:schemeClr val="accent1"/>
              </a:solidFill>
              <a:round/>
              <a:headEnd/>
              <a:tailEnd/>
            </a:ln>
          </p:spPr>
          <p:txBody>
            <a:bodyPr wrap="none" anchor="ctr"/>
            <a:lstStyle/>
            <a:p>
              <a:endParaRPr lang="en-US"/>
            </a:p>
          </p:txBody>
        </p:sp>
      </p:grpSp>
      <p:sp>
        <p:nvSpPr>
          <p:cNvPr id="27657" name="Text Box 32"/>
          <p:cNvSpPr txBox="1">
            <a:spLocks noChangeArrowheads="1"/>
          </p:cNvSpPr>
          <p:nvPr/>
        </p:nvSpPr>
        <p:spPr bwMode="auto">
          <a:xfrm>
            <a:off x="400050" y="4940300"/>
            <a:ext cx="2228850" cy="1385888"/>
          </a:xfrm>
          <a:prstGeom prst="rect">
            <a:avLst/>
          </a:prstGeom>
          <a:noFill/>
          <a:ln w="9525">
            <a:noFill/>
            <a:miter lim="800000"/>
            <a:headEnd/>
            <a:tailEnd/>
          </a:ln>
        </p:spPr>
        <p:txBody>
          <a:bodyPr>
            <a:spAutoFit/>
          </a:bodyPr>
          <a:lstStyle/>
          <a:p>
            <a:pPr algn="ctr" eaLnBrk="1" hangingPunct="1">
              <a:spcBef>
                <a:spcPct val="50000"/>
              </a:spcBef>
              <a:defRPr/>
            </a:pPr>
            <a:r>
              <a:rPr lang="en-US" sz="2800" i="1" dirty="0">
                <a:latin typeface="+mn-lt"/>
              </a:rPr>
              <a:t>Similar to a grocery store line</a:t>
            </a:r>
          </a:p>
        </p:txBody>
      </p:sp>
      <p:sp>
        <p:nvSpPr>
          <p:cNvPr id="28680" name="Text Box 33"/>
          <p:cNvSpPr txBox="1">
            <a:spLocks noChangeArrowheads="1"/>
          </p:cNvSpPr>
          <p:nvPr/>
        </p:nvSpPr>
        <p:spPr bwMode="auto">
          <a:xfrm>
            <a:off x="2590800" y="2590800"/>
            <a:ext cx="6858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Police</a:t>
            </a:r>
          </a:p>
        </p:txBody>
      </p:sp>
      <p:sp>
        <p:nvSpPr>
          <p:cNvPr id="28681" name="Text Box 34"/>
          <p:cNvSpPr txBox="1">
            <a:spLocks noChangeArrowheads="1"/>
          </p:cNvSpPr>
          <p:nvPr/>
        </p:nvSpPr>
        <p:spPr bwMode="auto">
          <a:xfrm>
            <a:off x="3429000" y="2590800"/>
            <a:ext cx="7620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Fire</a:t>
            </a:r>
          </a:p>
        </p:txBody>
      </p:sp>
      <p:sp>
        <p:nvSpPr>
          <p:cNvPr id="28682" name="Text Box 35"/>
          <p:cNvSpPr txBox="1">
            <a:spLocks noChangeArrowheads="1"/>
          </p:cNvSpPr>
          <p:nvPr/>
        </p:nvSpPr>
        <p:spPr bwMode="auto">
          <a:xfrm>
            <a:off x="4267200" y="2590800"/>
            <a:ext cx="7620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EMS</a:t>
            </a:r>
          </a:p>
        </p:txBody>
      </p:sp>
      <p:sp>
        <p:nvSpPr>
          <p:cNvPr id="28683" name="Text Box 36"/>
          <p:cNvSpPr txBox="1">
            <a:spLocks noChangeArrowheads="1"/>
          </p:cNvSpPr>
          <p:nvPr/>
        </p:nvSpPr>
        <p:spPr bwMode="auto">
          <a:xfrm>
            <a:off x="4953000" y="2590800"/>
            <a:ext cx="7620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Admin</a:t>
            </a:r>
          </a:p>
        </p:txBody>
      </p:sp>
      <p:sp>
        <p:nvSpPr>
          <p:cNvPr id="28684" name="Text Box 37"/>
          <p:cNvSpPr txBox="1">
            <a:spLocks noChangeArrowheads="1"/>
          </p:cNvSpPr>
          <p:nvPr/>
        </p:nvSpPr>
        <p:spPr bwMode="auto">
          <a:xfrm>
            <a:off x="5715000" y="2590800"/>
            <a:ext cx="7620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Other</a:t>
            </a:r>
          </a:p>
        </p:txBody>
      </p:sp>
      <p:sp>
        <p:nvSpPr>
          <p:cNvPr id="28685" name="Rectangle 5"/>
          <p:cNvSpPr>
            <a:spLocks noGrp="1" noChangeArrowheads="1"/>
          </p:cNvSpPr>
          <p:nvPr>
            <p:ph type="ftr" sz="quarter" idx="10"/>
          </p:nvPr>
        </p:nvSpPr>
        <p:spPr>
          <a:noFill/>
        </p:spPr>
        <p:txBody>
          <a:bodyPr/>
          <a:lstStyle/>
          <a:p>
            <a:r>
              <a:rPr lang="en-US"/>
              <a:t>CCNC, Inc. Training Sub-Committee</a:t>
            </a:r>
          </a:p>
        </p:txBody>
      </p:sp>
      <p:sp>
        <p:nvSpPr>
          <p:cNvPr id="28686"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fld id="{C4FE173A-8D85-4C77-948F-8049E9153848}" type="slidenum">
              <a:rPr lang="en-US" smtClean="0"/>
              <a:pPr/>
              <a:t>75</a:t>
            </a:fld>
            <a:endParaRPr lang="en-US"/>
          </a:p>
        </p:txBody>
      </p:sp>
      <p:sp>
        <p:nvSpPr>
          <p:cNvPr id="28677" name="Rectangle 2"/>
          <p:cNvSpPr>
            <a:spLocks noGrp="1" noChangeArrowheads="1"/>
          </p:cNvSpPr>
          <p:nvPr>
            <p:ph type="title"/>
          </p:nvPr>
        </p:nvSpPr>
        <p:spPr>
          <a:xfrm>
            <a:off x="685800" y="1143000"/>
            <a:ext cx="7772400" cy="1066800"/>
          </a:xfrm>
        </p:spPr>
        <p:txBody>
          <a:bodyPr/>
          <a:lstStyle/>
          <a:p>
            <a:pPr eaLnBrk="1" hangingPunct="1">
              <a:defRPr/>
            </a:pPr>
            <a:r>
              <a:rPr lang="en-US" sz="3200" dirty="0">
                <a:solidFill>
                  <a:srgbClr val="FF9900"/>
                </a:solidFill>
                <a:latin typeface="+mn-lt"/>
              </a:rPr>
              <a:t>Single Site Trunked System</a:t>
            </a:r>
            <a:endParaRPr lang="en-US" sz="3200" dirty="0">
              <a:latin typeface="+mn-lt"/>
            </a:endParaRPr>
          </a:p>
        </p:txBody>
      </p:sp>
      <p:sp>
        <p:nvSpPr>
          <p:cNvPr id="28678" name="Text Box 4"/>
          <p:cNvSpPr txBox="1">
            <a:spLocks noChangeArrowheads="1"/>
          </p:cNvSpPr>
          <p:nvPr/>
        </p:nvSpPr>
        <p:spPr bwMode="auto">
          <a:xfrm>
            <a:off x="838200" y="2286000"/>
            <a:ext cx="7808913" cy="3786188"/>
          </a:xfrm>
          <a:prstGeom prst="rect">
            <a:avLst/>
          </a:prstGeom>
          <a:noFill/>
          <a:ln w="9525">
            <a:noFill/>
            <a:miter lim="800000"/>
            <a:headEnd/>
            <a:tailEnd/>
          </a:ln>
        </p:spPr>
        <p:txBody>
          <a:bodyPr>
            <a:spAutoFit/>
          </a:bodyPr>
          <a:lstStyle/>
          <a:p>
            <a:pPr eaLnBrk="1" hangingPunct="1">
              <a:spcBef>
                <a:spcPct val="50000"/>
              </a:spcBef>
              <a:buFont typeface="Wingdings" pitchFamily="2" charset="2"/>
              <a:buBlip>
                <a:blip r:embed="rId3"/>
              </a:buBlip>
              <a:defRPr/>
            </a:pPr>
            <a:r>
              <a:rPr lang="en-US" sz="2400" dirty="0">
                <a:latin typeface="+mn-lt"/>
              </a:rPr>
              <a:t>Antenna site with various number of repeaters.</a:t>
            </a:r>
          </a:p>
          <a:p>
            <a:pPr eaLnBrk="1" hangingPunct="1">
              <a:spcBef>
                <a:spcPct val="50000"/>
              </a:spcBef>
              <a:buFont typeface="Wingdings" pitchFamily="2" charset="2"/>
              <a:buBlip>
                <a:blip r:embed="rId3"/>
              </a:buBlip>
              <a:defRPr/>
            </a:pPr>
            <a:r>
              <a:rPr lang="en-US" sz="2400" dirty="0">
                <a:latin typeface="+mn-lt"/>
              </a:rPr>
              <a:t>Controller</a:t>
            </a:r>
          </a:p>
          <a:p>
            <a:pPr eaLnBrk="1" hangingPunct="1">
              <a:spcBef>
                <a:spcPct val="50000"/>
              </a:spcBef>
              <a:buFont typeface="Wingdings" pitchFamily="2" charset="2"/>
              <a:buBlip>
                <a:blip r:embed="rId3"/>
              </a:buBlip>
              <a:defRPr/>
            </a:pPr>
            <a:r>
              <a:rPr lang="en-US" sz="2400" dirty="0">
                <a:latin typeface="+mn-lt"/>
              </a:rPr>
              <a:t>Control Channel</a:t>
            </a:r>
          </a:p>
          <a:p>
            <a:pPr lvl="1" eaLnBrk="1" hangingPunct="1">
              <a:spcBef>
                <a:spcPct val="50000"/>
              </a:spcBef>
              <a:buFont typeface="Wingdings" pitchFamily="2" charset="2"/>
              <a:buBlip>
                <a:blip r:embed="rId3"/>
              </a:buBlip>
              <a:defRPr/>
            </a:pPr>
            <a:r>
              <a:rPr lang="en-US" sz="2400" dirty="0">
                <a:latin typeface="+mn-lt"/>
              </a:rPr>
              <a:t>Listens for data sent from radio</a:t>
            </a:r>
          </a:p>
          <a:p>
            <a:pPr lvl="2" eaLnBrk="1" hangingPunct="1">
              <a:spcBef>
                <a:spcPct val="50000"/>
              </a:spcBef>
              <a:buFont typeface="Wingdings" pitchFamily="2" charset="2"/>
              <a:buBlip>
                <a:blip r:embed="rId3"/>
              </a:buBlip>
              <a:defRPr/>
            </a:pPr>
            <a:r>
              <a:rPr lang="en-US" sz="2400" dirty="0">
                <a:latin typeface="+mn-lt"/>
              </a:rPr>
              <a:t>System Name</a:t>
            </a:r>
          </a:p>
          <a:p>
            <a:pPr lvl="2" eaLnBrk="1" hangingPunct="1">
              <a:spcBef>
                <a:spcPct val="50000"/>
              </a:spcBef>
              <a:buFont typeface="Wingdings" pitchFamily="2" charset="2"/>
              <a:buBlip>
                <a:blip r:embed="rId3"/>
              </a:buBlip>
              <a:defRPr/>
            </a:pPr>
            <a:r>
              <a:rPr lang="en-US" sz="2400" dirty="0">
                <a:latin typeface="+mn-lt"/>
              </a:rPr>
              <a:t>Unit ID</a:t>
            </a:r>
          </a:p>
          <a:p>
            <a:pPr lvl="2" eaLnBrk="1" hangingPunct="1">
              <a:spcBef>
                <a:spcPct val="50000"/>
              </a:spcBef>
              <a:buFont typeface="Wingdings" pitchFamily="2" charset="2"/>
              <a:buBlip>
                <a:blip r:embed="rId3"/>
              </a:buBlip>
              <a:defRPr/>
            </a:pPr>
            <a:r>
              <a:rPr lang="en-US" sz="2400" dirty="0">
                <a:latin typeface="+mn-lt"/>
              </a:rPr>
              <a:t>Talkgroup</a:t>
            </a:r>
          </a:p>
        </p:txBody>
      </p:sp>
      <p:sp>
        <p:nvSpPr>
          <p:cNvPr id="29701" name="Rectangle 5"/>
          <p:cNvSpPr>
            <a:spLocks noGrp="1" noChangeArrowheads="1"/>
          </p:cNvSpPr>
          <p:nvPr>
            <p:ph type="ftr" sz="quarter" idx="10"/>
          </p:nvPr>
        </p:nvSpPr>
        <p:spPr>
          <a:noFill/>
        </p:spPr>
        <p:txBody>
          <a:bodyPr/>
          <a:lstStyle/>
          <a:p>
            <a:r>
              <a:rPr lang="en-US"/>
              <a:t>CCNC, Inc. Training Sub-Committee</a:t>
            </a:r>
          </a:p>
        </p:txBody>
      </p:sp>
      <p:sp>
        <p:nvSpPr>
          <p:cNvPr id="29702"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p>
            <a:fld id="{F135E7AB-1A34-44AC-A87C-C90BBBAA3B6B}" type="slidenum">
              <a:rPr lang="en-US" smtClean="0"/>
              <a:pPr/>
              <a:t>76</a:t>
            </a:fld>
            <a:endParaRPr lang="en-US"/>
          </a:p>
        </p:txBody>
      </p:sp>
      <p:sp>
        <p:nvSpPr>
          <p:cNvPr id="29701" name="Rectangle 2"/>
          <p:cNvSpPr>
            <a:spLocks noGrp="1" noChangeArrowheads="1"/>
          </p:cNvSpPr>
          <p:nvPr>
            <p:ph type="title"/>
          </p:nvPr>
        </p:nvSpPr>
        <p:spPr>
          <a:xfrm>
            <a:off x="685800" y="1174750"/>
            <a:ext cx="7772400" cy="1066800"/>
          </a:xfrm>
        </p:spPr>
        <p:txBody>
          <a:bodyPr/>
          <a:lstStyle/>
          <a:p>
            <a:pPr eaLnBrk="1" hangingPunct="1">
              <a:defRPr/>
            </a:pPr>
            <a:r>
              <a:rPr lang="en-US" sz="3200">
                <a:solidFill>
                  <a:srgbClr val="FF9900"/>
                </a:solidFill>
                <a:latin typeface="+mn-lt"/>
              </a:rPr>
              <a:t>Single Site Trunked System</a:t>
            </a:r>
            <a:br>
              <a:rPr lang="en-US" sz="3200">
                <a:latin typeface="+mn-lt"/>
              </a:rPr>
            </a:br>
            <a:endParaRPr lang="en-US" sz="3200">
              <a:latin typeface="+mn-lt"/>
            </a:endParaRPr>
          </a:p>
        </p:txBody>
      </p:sp>
      <p:pic>
        <p:nvPicPr>
          <p:cNvPr id="30724" name="Picture 4" descr="C:\Program Files\Microsoft Office\Clipart\standard\stddir2\bs00556_.wmf"/>
          <p:cNvPicPr>
            <a:picLocks noChangeAspect="1" noChangeArrowheads="1"/>
          </p:cNvPicPr>
          <p:nvPr/>
        </p:nvPicPr>
        <p:blipFill>
          <a:blip r:embed="rId3" cstate="print"/>
          <a:srcRect/>
          <a:stretch>
            <a:fillRect/>
          </a:stretch>
        </p:blipFill>
        <p:spPr bwMode="auto">
          <a:xfrm>
            <a:off x="7200900" y="4886325"/>
            <a:ext cx="1503363" cy="1177925"/>
          </a:xfrm>
          <a:prstGeom prst="rect">
            <a:avLst/>
          </a:prstGeom>
          <a:noFill/>
          <a:ln w="9525">
            <a:noFill/>
            <a:miter lim="800000"/>
            <a:headEnd/>
            <a:tailEnd/>
          </a:ln>
        </p:spPr>
      </p:pic>
      <p:graphicFrame>
        <p:nvGraphicFramePr>
          <p:cNvPr id="154651" name="Group 27"/>
          <p:cNvGraphicFramePr>
            <a:graphicFrameLocks noGrp="1"/>
          </p:cNvGraphicFramePr>
          <p:nvPr/>
        </p:nvGraphicFramePr>
        <p:xfrm>
          <a:off x="1619250" y="3168650"/>
          <a:ext cx="6096000" cy="640080"/>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Channel (Repeater</a:t>
                      </a:r>
                      <a:r>
                        <a:rPr kumimoji="0" lang="en-US" sz="1800" b="1" i="0" u="none" strike="noStrike" cap="none" normalizeH="0" baseline="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Channel (Repeater)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Channel (Repeater)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Channel (Repeater)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Control Channel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dkUpDiag">
                      <a:fgClr>
                        <a:schemeClr val="accent1"/>
                      </a:fgClr>
                      <a:bgClr>
                        <a:schemeClr val="bg1"/>
                      </a:bgClr>
                    </a:pattFill>
                  </a:tcPr>
                </a:tc>
                <a:extLst>
                  <a:ext uri="{0D108BD9-81ED-4DB2-BD59-A6C34878D82A}">
                    <a16:rowId xmlns:a16="http://schemas.microsoft.com/office/drawing/2014/main" val="10000"/>
                  </a:ext>
                </a:extLst>
              </a:tr>
            </a:tbl>
          </a:graphicData>
        </a:graphic>
      </p:graphicFrame>
      <p:sp>
        <p:nvSpPr>
          <p:cNvPr id="30739" name="Rectangle 19"/>
          <p:cNvSpPr>
            <a:spLocks noChangeArrowheads="1"/>
          </p:cNvSpPr>
          <p:nvPr/>
        </p:nvSpPr>
        <p:spPr bwMode="auto">
          <a:xfrm>
            <a:off x="3551238" y="4629150"/>
            <a:ext cx="2247900" cy="400050"/>
          </a:xfrm>
          <a:prstGeom prst="rect">
            <a:avLst/>
          </a:prstGeom>
          <a:solidFill>
            <a:schemeClr val="folHlink"/>
          </a:solidFill>
          <a:ln w="9525">
            <a:solidFill>
              <a:schemeClr val="tx1"/>
            </a:solidFill>
            <a:miter lim="800000"/>
            <a:headEnd/>
            <a:tailEnd/>
          </a:ln>
        </p:spPr>
        <p:txBody>
          <a:bodyPr wrap="none" anchor="ctr"/>
          <a:lstStyle/>
          <a:p>
            <a:pPr algn="ctr" eaLnBrk="1" hangingPunct="1"/>
            <a:r>
              <a:rPr lang="en-US" sz="3600">
                <a:solidFill>
                  <a:srgbClr val="000000"/>
                </a:solidFill>
                <a:latin typeface="Times New Roman" pitchFamily="18" charset="0"/>
              </a:rPr>
              <a:t>Controller</a:t>
            </a:r>
          </a:p>
        </p:txBody>
      </p:sp>
      <p:sp>
        <p:nvSpPr>
          <p:cNvPr id="30740" name="Freeform 20"/>
          <p:cNvSpPr>
            <a:spLocks/>
          </p:cNvSpPr>
          <p:nvPr/>
        </p:nvSpPr>
        <p:spPr bwMode="auto">
          <a:xfrm>
            <a:off x="7178675" y="3790950"/>
            <a:ext cx="349250" cy="1047750"/>
          </a:xfrm>
          <a:custGeom>
            <a:avLst/>
            <a:gdLst>
              <a:gd name="T0" fmla="*/ 2147483647 w 220"/>
              <a:gd name="T1" fmla="*/ 2147483647 h 660"/>
              <a:gd name="T2" fmla="*/ 2147483647 w 220"/>
              <a:gd name="T3" fmla="*/ 2147483647 h 660"/>
              <a:gd name="T4" fmla="*/ 2147483647 w 220"/>
              <a:gd name="T5" fmla="*/ 2147483647 h 660"/>
              <a:gd name="T6" fmla="*/ 2147483647 w 220"/>
              <a:gd name="T7" fmla="*/ 0 h 660"/>
              <a:gd name="T8" fmla="*/ 0 60000 65536"/>
              <a:gd name="T9" fmla="*/ 0 60000 65536"/>
              <a:gd name="T10" fmla="*/ 0 60000 65536"/>
              <a:gd name="T11" fmla="*/ 0 60000 65536"/>
              <a:gd name="T12" fmla="*/ 0 w 220"/>
              <a:gd name="T13" fmla="*/ 0 h 660"/>
              <a:gd name="T14" fmla="*/ 220 w 220"/>
              <a:gd name="T15" fmla="*/ 660 h 660"/>
            </a:gdLst>
            <a:ahLst/>
            <a:cxnLst>
              <a:cxn ang="T8">
                <a:pos x="T0" y="T1"/>
              </a:cxn>
              <a:cxn ang="T9">
                <a:pos x="T2" y="T3"/>
              </a:cxn>
              <a:cxn ang="T10">
                <a:pos x="T4" y="T5"/>
              </a:cxn>
              <a:cxn ang="T11">
                <a:pos x="T6" y="T7"/>
              </a:cxn>
            </a:cxnLst>
            <a:rect l="T12" t="T13" r="T14" b="T15"/>
            <a:pathLst>
              <a:path w="220" h="660">
                <a:moveTo>
                  <a:pt x="38" y="660"/>
                </a:moveTo>
                <a:cubicBezTo>
                  <a:pt x="19" y="491"/>
                  <a:pt x="0" y="322"/>
                  <a:pt x="26" y="300"/>
                </a:cubicBezTo>
                <a:cubicBezTo>
                  <a:pt x="52" y="278"/>
                  <a:pt x="168" y="578"/>
                  <a:pt x="194" y="528"/>
                </a:cubicBezTo>
                <a:cubicBezTo>
                  <a:pt x="220" y="478"/>
                  <a:pt x="184" y="88"/>
                  <a:pt x="182" y="0"/>
                </a:cubicBezTo>
              </a:path>
            </a:pathLst>
          </a:custGeom>
          <a:solidFill>
            <a:schemeClr val="hlink"/>
          </a:solidFill>
          <a:ln w="28575">
            <a:solidFill>
              <a:schemeClr val="hlink"/>
            </a:solidFill>
            <a:round/>
            <a:headEnd/>
            <a:tailEnd/>
          </a:ln>
        </p:spPr>
        <p:txBody>
          <a:bodyPr wrap="none" anchor="ctr"/>
          <a:lstStyle/>
          <a:p>
            <a:endParaRPr lang="en-US"/>
          </a:p>
        </p:txBody>
      </p:sp>
      <p:sp>
        <p:nvSpPr>
          <p:cNvPr id="30741" name="Line 21"/>
          <p:cNvSpPr>
            <a:spLocks noChangeShapeType="1"/>
          </p:cNvSpPr>
          <p:nvPr/>
        </p:nvSpPr>
        <p:spPr bwMode="auto">
          <a:xfrm flipH="1">
            <a:off x="6022975" y="3933825"/>
            <a:ext cx="962025" cy="800100"/>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30742" name="Line 22"/>
          <p:cNvSpPr>
            <a:spLocks noChangeShapeType="1"/>
          </p:cNvSpPr>
          <p:nvPr/>
        </p:nvSpPr>
        <p:spPr bwMode="auto">
          <a:xfrm flipH="1" flipV="1">
            <a:off x="2162175" y="3933825"/>
            <a:ext cx="1141413" cy="819150"/>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29721" name="Text Box 23"/>
          <p:cNvSpPr txBox="1">
            <a:spLocks noChangeArrowheads="1"/>
          </p:cNvSpPr>
          <p:nvPr/>
        </p:nvSpPr>
        <p:spPr bwMode="auto">
          <a:xfrm>
            <a:off x="1641475" y="2763838"/>
            <a:ext cx="6045200" cy="406400"/>
          </a:xfrm>
          <a:prstGeom prst="rect">
            <a:avLst/>
          </a:prstGeom>
          <a:noFill/>
          <a:ln w="9525">
            <a:solidFill>
              <a:schemeClr val="tx1"/>
            </a:solidFill>
            <a:miter lim="800000"/>
            <a:headEnd/>
            <a:tailEnd/>
          </a:ln>
        </p:spPr>
        <p:txBody>
          <a:bodyPr>
            <a:spAutoFit/>
          </a:bodyPr>
          <a:lstStyle/>
          <a:p>
            <a:pPr algn="ctr" eaLnBrk="1" hangingPunct="1">
              <a:defRPr/>
            </a:pPr>
            <a:r>
              <a:rPr lang="en-US" sz="2000" b="1" dirty="0">
                <a:latin typeface="+mn-lt"/>
              </a:rPr>
              <a:t>Antenna Site</a:t>
            </a:r>
          </a:p>
        </p:txBody>
      </p:sp>
      <p:sp>
        <p:nvSpPr>
          <p:cNvPr id="29722" name="Text Box 24"/>
          <p:cNvSpPr txBox="1">
            <a:spLocks noChangeArrowheads="1"/>
          </p:cNvSpPr>
          <p:nvPr/>
        </p:nvSpPr>
        <p:spPr bwMode="auto">
          <a:xfrm>
            <a:off x="1771650" y="5295900"/>
            <a:ext cx="5295900" cy="1200150"/>
          </a:xfrm>
          <a:prstGeom prst="rect">
            <a:avLst/>
          </a:prstGeom>
          <a:noFill/>
          <a:ln w="9525">
            <a:noFill/>
            <a:miter lim="800000"/>
            <a:headEnd/>
            <a:tailEnd/>
          </a:ln>
        </p:spPr>
        <p:txBody>
          <a:bodyPr>
            <a:spAutoFit/>
          </a:bodyPr>
          <a:lstStyle/>
          <a:p>
            <a:pPr eaLnBrk="1" hangingPunct="1">
              <a:spcBef>
                <a:spcPct val="50000"/>
              </a:spcBef>
              <a:defRPr/>
            </a:pPr>
            <a:r>
              <a:rPr lang="en-US" sz="2400" dirty="0">
                <a:latin typeface="+mn-lt"/>
              </a:rPr>
              <a:t>Controller assigns transmission to next available open channel (repeater).</a:t>
            </a:r>
          </a:p>
        </p:txBody>
      </p:sp>
      <p:sp>
        <p:nvSpPr>
          <p:cNvPr id="29723" name="Text Box 25"/>
          <p:cNvSpPr txBox="1">
            <a:spLocks noChangeArrowheads="1"/>
          </p:cNvSpPr>
          <p:nvPr/>
        </p:nvSpPr>
        <p:spPr bwMode="auto">
          <a:xfrm>
            <a:off x="7658100" y="3962400"/>
            <a:ext cx="1219200" cy="830263"/>
          </a:xfrm>
          <a:prstGeom prst="rect">
            <a:avLst/>
          </a:prstGeom>
          <a:noFill/>
          <a:ln w="9525">
            <a:noFill/>
            <a:miter lim="800000"/>
            <a:headEnd/>
            <a:tailEnd/>
          </a:ln>
        </p:spPr>
        <p:txBody>
          <a:bodyPr>
            <a:spAutoFit/>
          </a:bodyPr>
          <a:lstStyle/>
          <a:p>
            <a:pPr eaLnBrk="1" hangingPunct="1">
              <a:spcBef>
                <a:spcPct val="50000"/>
              </a:spcBef>
              <a:defRPr/>
            </a:pPr>
            <a:r>
              <a:rPr lang="en-US" sz="1200" b="1" dirty="0">
                <a:latin typeface="+mn-lt"/>
              </a:rPr>
              <a:t>System Name</a:t>
            </a:r>
          </a:p>
          <a:p>
            <a:pPr eaLnBrk="1" hangingPunct="1">
              <a:spcBef>
                <a:spcPct val="50000"/>
              </a:spcBef>
              <a:defRPr/>
            </a:pPr>
            <a:r>
              <a:rPr lang="en-US" sz="1200" b="1" dirty="0">
                <a:latin typeface="+mn-lt"/>
              </a:rPr>
              <a:t>Unit ID</a:t>
            </a:r>
          </a:p>
          <a:p>
            <a:pPr eaLnBrk="1" hangingPunct="1">
              <a:spcBef>
                <a:spcPct val="50000"/>
              </a:spcBef>
              <a:defRPr/>
            </a:pPr>
            <a:r>
              <a:rPr lang="en-US" sz="1200" b="1" dirty="0">
                <a:latin typeface="+mn-lt"/>
              </a:rPr>
              <a:t>Talkgroup</a:t>
            </a:r>
          </a:p>
        </p:txBody>
      </p:sp>
      <p:sp>
        <p:nvSpPr>
          <p:cNvPr id="30746" name="Text Box 28"/>
          <p:cNvSpPr txBox="1">
            <a:spLocks noChangeArrowheads="1"/>
          </p:cNvSpPr>
          <p:nvPr/>
        </p:nvSpPr>
        <p:spPr bwMode="auto">
          <a:xfrm>
            <a:off x="1800225" y="2308225"/>
            <a:ext cx="5719763" cy="396875"/>
          </a:xfrm>
          <a:prstGeom prst="rect">
            <a:avLst/>
          </a:prstGeom>
          <a:noFill/>
          <a:ln w="9525">
            <a:noFill/>
            <a:miter lim="800000"/>
            <a:headEnd/>
            <a:tailEnd/>
          </a:ln>
        </p:spPr>
        <p:txBody>
          <a:bodyPr>
            <a:spAutoFit/>
          </a:bodyPr>
          <a:lstStyle/>
          <a:p>
            <a:pPr algn="ctr">
              <a:spcBef>
                <a:spcPct val="50000"/>
              </a:spcBef>
            </a:pPr>
            <a:r>
              <a:rPr lang="en-US" sz="2000"/>
              <a:t>Trunked Operation: Analog and Digital</a:t>
            </a:r>
          </a:p>
        </p:txBody>
      </p:sp>
      <p:sp>
        <p:nvSpPr>
          <p:cNvPr id="30747" name="Rectangle 5"/>
          <p:cNvSpPr>
            <a:spLocks noGrp="1" noChangeArrowheads="1"/>
          </p:cNvSpPr>
          <p:nvPr>
            <p:ph type="ftr" sz="quarter" idx="10"/>
          </p:nvPr>
        </p:nvSpPr>
        <p:spPr>
          <a:noFill/>
        </p:spPr>
        <p:txBody>
          <a:bodyPr/>
          <a:lstStyle/>
          <a:p>
            <a:r>
              <a:rPr lang="en-US"/>
              <a:t>CCNC, Inc. Training Sub-Committee</a:t>
            </a:r>
          </a:p>
        </p:txBody>
      </p:sp>
      <p:sp>
        <p:nvSpPr>
          <p:cNvPr id="30748"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1"/>
          </p:nvPr>
        </p:nvSpPr>
        <p:spPr>
          <a:noFill/>
        </p:spPr>
        <p:txBody>
          <a:bodyPr/>
          <a:lstStyle/>
          <a:p>
            <a:fld id="{54CE8D5E-4443-40E7-9E94-D17A338DD5E2}" type="slidenum">
              <a:rPr lang="en-US" smtClean="0"/>
              <a:pPr/>
              <a:t>77</a:t>
            </a:fld>
            <a:endParaRPr lang="en-US"/>
          </a:p>
        </p:txBody>
      </p:sp>
      <p:sp>
        <p:nvSpPr>
          <p:cNvPr id="30725" name="Rectangle 2"/>
          <p:cNvSpPr>
            <a:spLocks noGrp="1" noChangeArrowheads="1"/>
          </p:cNvSpPr>
          <p:nvPr>
            <p:ph type="title"/>
          </p:nvPr>
        </p:nvSpPr>
        <p:spPr>
          <a:xfrm>
            <a:off x="685800" y="920750"/>
            <a:ext cx="7772400" cy="1066800"/>
          </a:xfrm>
        </p:spPr>
        <p:txBody>
          <a:bodyPr/>
          <a:lstStyle/>
          <a:p>
            <a:pPr eaLnBrk="1" hangingPunct="1">
              <a:defRPr/>
            </a:pPr>
            <a:r>
              <a:rPr lang="en-US" sz="3200" dirty="0">
                <a:latin typeface="+mn-lt"/>
              </a:rPr>
              <a:t>Basic Trunking Operations</a:t>
            </a:r>
          </a:p>
        </p:txBody>
      </p:sp>
      <p:sp>
        <p:nvSpPr>
          <p:cNvPr id="31748" name="AutoShape 6"/>
          <p:cNvSpPr>
            <a:spLocks noChangeArrowheads="1"/>
          </p:cNvSpPr>
          <p:nvPr/>
        </p:nvSpPr>
        <p:spPr bwMode="auto">
          <a:xfrm>
            <a:off x="3211513" y="4508500"/>
            <a:ext cx="381000" cy="38100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31749" name="AutoShape 7"/>
          <p:cNvSpPr>
            <a:spLocks noChangeArrowheads="1"/>
          </p:cNvSpPr>
          <p:nvPr/>
        </p:nvSpPr>
        <p:spPr bwMode="auto">
          <a:xfrm>
            <a:off x="3211513" y="5080000"/>
            <a:ext cx="381000" cy="38100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31750" name="AutoShape 9"/>
          <p:cNvSpPr>
            <a:spLocks noChangeArrowheads="1"/>
          </p:cNvSpPr>
          <p:nvPr/>
        </p:nvSpPr>
        <p:spPr bwMode="auto">
          <a:xfrm>
            <a:off x="1758950" y="2889250"/>
            <a:ext cx="381000" cy="38100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31751" name="AutoShape 11"/>
          <p:cNvSpPr>
            <a:spLocks noChangeArrowheads="1"/>
          </p:cNvSpPr>
          <p:nvPr/>
        </p:nvSpPr>
        <p:spPr bwMode="auto">
          <a:xfrm>
            <a:off x="3397250" y="2889250"/>
            <a:ext cx="381000" cy="38100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31752" name="AutoShape 12"/>
          <p:cNvSpPr>
            <a:spLocks noChangeArrowheads="1"/>
          </p:cNvSpPr>
          <p:nvPr/>
        </p:nvSpPr>
        <p:spPr bwMode="auto">
          <a:xfrm>
            <a:off x="4198938" y="2889250"/>
            <a:ext cx="381000" cy="38100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grpSp>
        <p:nvGrpSpPr>
          <p:cNvPr id="31753" name="Group 13"/>
          <p:cNvGrpSpPr>
            <a:grpSpLocks/>
          </p:cNvGrpSpPr>
          <p:nvPr/>
        </p:nvGrpSpPr>
        <p:grpSpPr bwMode="auto">
          <a:xfrm>
            <a:off x="1524000" y="2362200"/>
            <a:ext cx="4141788" cy="392113"/>
            <a:chOff x="1762" y="1868"/>
            <a:chExt cx="2609" cy="214"/>
          </a:xfrm>
        </p:grpSpPr>
        <p:sp>
          <p:nvSpPr>
            <p:cNvPr id="31761" name="Rectangle 14"/>
            <p:cNvSpPr>
              <a:spLocks noChangeArrowheads="1"/>
            </p:cNvSpPr>
            <p:nvPr/>
          </p:nvSpPr>
          <p:spPr bwMode="auto">
            <a:xfrm>
              <a:off x="1762" y="1868"/>
              <a:ext cx="2609" cy="214"/>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31762" name="Line 15"/>
            <p:cNvSpPr>
              <a:spLocks noChangeShapeType="1"/>
            </p:cNvSpPr>
            <p:nvPr/>
          </p:nvSpPr>
          <p:spPr bwMode="auto">
            <a:xfrm>
              <a:off x="2267" y="1868"/>
              <a:ext cx="0" cy="214"/>
            </a:xfrm>
            <a:prstGeom prst="line">
              <a:avLst/>
            </a:prstGeom>
            <a:noFill/>
            <a:ln w="9525">
              <a:solidFill>
                <a:schemeClr val="folHlink"/>
              </a:solidFill>
              <a:round/>
              <a:headEnd/>
              <a:tailEnd/>
            </a:ln>
          </p:spPr>
          <p:txBody>
            <a:bodyPr wrap="none" anchor="ctr"/>
            <a:lstStyle/>
            <a:p>
              <a:endParaRPr lang="en-US"/>
            </a:p>
          </p:txBody>
        </p:sp>
        <p:sp>
          <p:nvSpPr>
            <p:cNvPr id="31763" name="Line 16"/>
            <p:cNvSpPr>
              <a:spLocks noChangeShapeType="1"/>
            </p:cNvSpPr>
            <p:nvPr/>
          </p:nvSpPr>
          <p:spPr bwMode="auto">
            <a:xfrm>
              <a:off x="2790" y="1868"/>
              <a:ext cx="0" cy="214"/>
            </a:xfrm>
            <a:prstGeom prst="line">
              <a:avLst/>
            </a:prstGeom>
            <a:noFill/>
            <a:ln w="9525">
              <a:solidFill>
                <a:schemeClr val="folHlink"/>
              </a:solidFill>
              <a:round/>
              <a:headEnd/>
              <a:tailEnd/>
            </a:ln>
          </p:spPr>
          <p:txBody>
            <a:bodyPr wrap="none" anchor="ctr"/>
            <a:lstStyle/>
            <a:p>
              <a:endParaRPr lang="en-US"/>
            </a:p>
          </p:txBody>
        </p:sp>
        <p:sp>
          <p:nvSpPr>
            <p:cNvPr id="31764" name="Line 17"/>
            <p:cNvSpPr>
              <a:spLocks noChangeShapeType="1"/>
            </p:cNvSpPr>
            <p:nvPr/>
          </p:nvSpPr>
          <p:spPr bwMode="auto">
            <a:xfrm>
              <a:off x="3303" y="1868"/>
              <a:ext cx="0" cy="214"/>
            </a:xfrm>
            <a:prstGeom prst="line">
              <a:avLst/>
            </a:prstGeom>
            <a:noFill/>
            <a:ln w="9525">
              <a:solidFill>
                <a:schemeClr val="folHlink"/>
              </a:solidFill>
              <a:round/>
              <a:headEnd/>
              <a:tailEnd/>
            </a:ln>
          </p:spPr>
          <p:txBody>
            <a:bodyPr wrap="none" anchor="ctr"/>
            <a:lstStyle/>
            <a:p>
              <a:endParaRPr lang="en-US"/>
            </a:p>
          </p:txBody>
        </p:sp>
        <p:sp>
          <p:nvSpPr>
            <p:cNvPr id="31765" name="Line 18"/>
            <p:cNvSpPr>
              <a:spLocks noChangeShapeType="1"/>
            </p:cNvSpPr>
            <p:nvPr/>
          </p:nvSpPr>
          <p:spPr bwMode="auto">
            <a:xfrm>
              <a:off x="3832" y="1868"/>
              <a:ext cx="0" cy="214"/>
            </a:xfrm>
            <a:prstGeom prst="line">
              <a:avLst/>
            </a:prstGeom>
            <a:noFill/>
            <a:ln w="9525">
              <a:solidFill>
                <a:schemeClr val="folHlink"/>
              </a:solidFill>
              <a:round/>
              <a:headEnd/>
              <a:tailEnd/>
            </a:ln>
          </p:spPr>
          <p:txBody>
            <a:bodyPr wrap="none" anchor="ctr"/>
            <a:lstStyle/>
            <a:p>
              <a:endParaRPr lang="en-US"/>
            </a:p>
          </p:txBody>
        </p:sp>
      </p:grpSp>
      <p:sp>
        <p:nvSpPr>
          <p:cNvPr id="31754" name="Text Box 21"/>
          <p:cNvSpPr txBox="1">
            <a:spLocks noChangeArrowheads="1"/>
          </p:cNvSpPr>
          <p:nvPr/>
        </p:nvSpPr>
        <p:spPr bwMode="auto">
          <a:xfrm>
            <a:off x="6157913" y="1735138"/>
            <a:ext cx="2667000" cy="4614862"/>
          </a:xfrm>
          <a:prstGeom prst="rect">
            <a:avLst/>
          </a:prstGeom>
          <a:noFill/>
          <a:ln w="9525">
            <a:noFill/>
            <a:miter lim="800000"/>
            <a:headEnd/>
            <a:tailEnd/>
          </a:ln>
        </p:spPr>
        <p:txBody>
          <a:bodyPr>
            <a:spAutoFit/>
          </a:bodyPr>
          <a:lstStyle/>
          <a:p>
            <a:pPr eaLnBrk="1" hangingPunct="1">
              <a:spcBef>
                <a:spcPct val="50000"/>
              </a:spcBef>
            </a:pPr>
            <a:r>
              <a:rPr lang="en-US" sz="1600" b="1"/>
              <a:t>Example 1:</a:t>
            </a:r>
          </a:p>
          <a:p>
            <a:pPr eaLnBrk="1" hangingPunct="1">
              <a:spcBef>
                <a:spcPct val="50000"/>
              </a:spcBef>
            </a:pPr>
            <a:r>
              <a:rPr lang="en-US" sz="1600"/>
              <a:t>Similar to a bank teller line.</a:t>
            </a:r>
          </a:p>
          <a:p>
            <a:pPr eaLnBrk="1" hangingPunct="1">
              <a:spcBef>
                <a:spcPct val="50000"/>
              </a:spcBef>
            </a:pPr>
            <a:r>
              <a:rPr lang="en-US" sz="1600"/>
              <a:t>You need banking services any teller can provide.  The person at the front of the line is helped by the next available teller.</a:t>
            </a:r>
          </a:p>
          <a:p>
            <a:pPr eaLnBrk="1" hangingPunct="1">
              <a:spcBef>
                <a:spcPct val="50000"/>
              </a:spcBef>
            </a:pPr>
            <a:r>
              <a:rPr lang="en-US" sz="1600" b="1"/>
              <a:t>Example 2:</a:t>
            </a:r>
          </a:p>
          <a:p>
            <a:pPr eaLnBrk="1" hangingPunct="1">
              <a:spcBef>
                <a:spcPct val="50000"/>
              </a:spcBef>
            </a:pPr>
            <a:r>
              <a:rPr lang="en-US" sz="1600"/>
              <a:t>Similar to a cordless phone.</a:t>
            </a:r>
          </a:p>
          <a:p>
            <a:pPr eaLnBrk="1" hangingPunct="1">
              <a:spcBef>
                <a:spcPct val="50000"/>
              </a:spcBef>
            </a:pPr>
            <a:r>
              <a:rPr lang="en-US" sz="1600"/>
              <a:t>Your cordless phone can use different channels to complete your call but scans for the first open (unused) channel before connecting the call.</a:t>
            </a:r>
          </a:p>
        </p:txBody>
      </p:sp>
      <p:sp>
        <p:nvSpPr>
          <p:cNvPr id="31755" name="Line 23"/>
          <p:cNvSpPr>
            <a:spLocks noChangeShapeType="1"/>
          </p:cNvSpPr>
          <p:nvPr/>
        </p:nvSpPr>
        <p:spPr bwMode="auto">
          <a:xfrm flipV="1">
            <a:off x="3657600" y="2971800"/>
            <a:ext cx="1524000" cy="1143000"/>
          </a:xfrm>
          <a:prstGeom prst="line">
            <a:avLst/>
          </a:prstGeom>
          <a:noFill/>
          <a:ln w="28575">
            <a:solidFill>
              <a:schemeClr val="folHlink"/>
            </a:solidFill>
            <a:round/>
            <a:headEnd/>
            <a:tailEnd type="triangle" w="med" len="med"/>
          </a:ln>
        </p:spPr>
        <p:txBody>
          <a:bodyPr lIns="102833" tIns="51417" rIns="102833" bIns="51417">
            <a:spAutoFit/>
          </a:bodyPr>
          <a:lstStyle/>
          <a:p>
            <a:endParaRPr lang="en-US"/>
          </a:p>
        </p:txBody>
      </p:sp>
      <p:sp>
        <p:nvSpPr>
          <p:cNvPr id="31756" name="AutoShape 24"/>
          <p:cNvSpPr>
            <a:spLocks noChangeArrowheads="1"/>
          </p:cNvSpPr>
          <p:nvPr/>
        </p:nvSpPr>
        <p:spPr bwMode="auto">
          <a:xfrm>
            <a:off x="3219450" y="3959225"/>
            <a:ext cx="381000" cy="38100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31757" name="Line 25"/>
          <p:cNvSpPr>
            <a:spLocks noChangeShapeType="1"/>
          </p:cNvSpPr>
          <p:nvPr/>
        </p:nvSpPr>
        <p:spPr bwMode="auto">
          <a:xfrm rot="17616903" flipV="1">
            <a:off x="2296319" y="3225006"/>
            <a:ext cx="1371600" cy="1093788"/>
          </a:xfrm>
          <a:prstGeom prst="line">
            <a:avLst/>
          </a:prstGeom>
          <a:noFill/>
          <a:ln w="28575">
            <a:solidFill>
              <a:schemeClr val="folHlink"/>
            </a:solidFill>
            <a:round/>
            <a:headEnd/>
            <a:tailEnd type="triangle" w="med" len="med"/>
          </a:ln>
        </p:spPr>
        <p:txBody>
          <a:bodyPr lIns="102833" tIns="51417" rIns="102833" bIns="51417">
            <a:spAutoFit/>
          </a:bodyPr>
          <a:lstStyle/>
          <a:p>
            <a:endParaRPr lang="en-US"/>
          </a:p>
        </p:txBody>
      </p:sp>
      <p:sp>
        <p:nvSpPr>
          <p:cNvPr id="22" name="Text Box 32"/>
          <p:cNvSpPr txBox="1">
            <a:spLocks noChangeArrowheads="1"/>
          </p:cNvSpPr>
          <p:nvPr/>
        </p:nvSpPr>
        <p:spPr bwMode="auto">
          <a:xfrm>
            <a:off x="400050" y="4883150"/>
            <a:ext cx="2228850" cy="1384300"/>
          </a:xfrm>
          <a:prstGeom prst="rect">
            <a:avLst/>
          </a:prstGeom>
          <a:noFill/>
          <a:ln w="9525">
            <a:noFill/>
            <a:miter lim="800000"/>
            <a:headEnd/>
            <a:tailEnd/>
          </a:ln>
        </p:spPr>
        <p:txBody>
          <a:bodyPr>
            <a:spAutoFit/>
          </a:bodyPr>
          <a:lstStyle/>
          <a:p>
            <a:pPr algn="ctr" eaLnBrk="1" hangingPunct="1">
              <a:spcBef>
                <a:spcPct val="50000"/>
              </a:spcBef>
              <a:defRPr/>
            </a:pPr>
            <a:r>
              <a:rPr lang="en-US" sz="2800" i="1" dirty="0">
                <a:latin typeface="+mn-lt"/>
              </a:rPr>
              <a:t>Similar to a bank teller line</a:t>
            </a:r>
          </a:p>
        </p:txBody>
      </p:sp>
      <p:sp>
        <p:nvSpPr>
          <p:cNvPr id="31759" name="Rectangle 5"/>
          <p:cNvSpPr>
            <a:spLocks noGrp="1" noChangeArrowheads="1"/>
          </p:cNvSpPr>
          <p:nvPr>
            <p:ph type="ftr" sz="quarter" idx="10"/>
          </p:nvPr>
        </p:nvSpPr>
        <p:spPr>
          <a:noFill/>
        </p:spPr>
        <p:txBody>
          <a:bodyPr/>
          <a:lstStyle/>
          <a:p>
            <a:r>
              <a:rPr lang="en-US"/>
              <a:t>CCNC, Inc. Training Sub-Committee</a:t>
            </a:r>
          </a:p>
        </p:txBody>
      </p:sp>
      <p:sp>
        <p:nvSpPr>
          <p:cNvPr id="31760"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1"/>
          </p:nvPr>
        </p:nvSpPr>
        <p:spPr>
          <a:noFill/>
        </p:spPr>
        <p:txBody>
          <a:bodyPr/>
          <a:lstStyle/>
          <a:p>
            <a:fld id="{2FA5C938-A5AF-4630-AFA2-17302A1C4108}" type="slidenum">
              <a:rPr lang="en-US" smtClean="0"/>
              <a:pPr/>
              <a:t>78</a:t>
            </a:fld>
            <a:endParaRPr lang="en-US"/>
          </a:p>
        </p:txBody>
      </p:sp>
      <p:pic>
        <p:nvPicPr>
          <p:cNvPr id="32771" name="Picture 2" descr="C:\Program Files\Microsoft Office\Clipart\standard\stddir4\pe02405_.wmf"/>
          <p:cNvPicPr>
            <a:picLocks noChangeAspect="1" noChangeArrowheads="1"/>
          </p:cNvPicPr>
          <p:nvPr/>
        </p:nvPicPr>
        <p:blipFill>
          <a:blip r:embed="rId3" cstate="print"/>
          <a:srcRect/>
          <a:stretch>
            <a:fillRect/>
          </a:stretch>
        </p:blipFill>
        <p:spPr bwMode="auto">
          <a:xfrm>
            <a:off x="1350963" y="1519238"/>
            <a:ext cx="927100" cy="915987"/>
          </a:xfrm>
          <a:prstGeom prst="rect">
            <a:avLst/>
          </a:prstGeom>
          <a:noFill/>
          <a:ln w="9525">
            <a:noFill/>
            <a:miter lim="800000"/>
            <a:headEnd/>
            <a:tailEnd/>
          </a:ln>
        </p:spPr>
      </p:pic>
      <p:pic>
        <p:nvPicPr>
          <p:cNvPr id="32772" name="Picture 3" descr="C:\Program Files\Microsoft Office\Clipart\standard\stddir4\pe02405_.wmf"/>
          <p:cNvPicPr>
            <a:picLocks noChangeAspect="1" noChangeArrowheads="1"/>
          </p:cNvPicPr>
          <p:nvPr/>
        </p:nvPicPr>
        <p:blipFill>
          <a:blip r:embed="rId3" cstate="print"/>
          <a:srcRect/>
          <a:stretch>
            <a:fillRect/>
          </a:stretch>
        </p:blipFill>
        <p:spPr bwMode="auto">
          <a:xfrm>
            <a:off x="1358900" y="2659063"/>
            <a:ext cx="927100" cy="915987"/>
          </a:xfrm>
          <a:prstGeom prst="rect">
            <a:avLst/>
          </a:prstGeom>
          <a:noFill/>
          <a:ln w="9525">
            <a:noFill/>
            <a:miter lim="800000"/>
            <a:headEnd/>
            <a:tailEnd/>
          </a:ln>
        </p:spPr>
      </p:pic>
      <p:pic>
        <p:nvPicPr>
          <p:cNvPr id="32773" name="Picture 4" descr="C:\Program Files\Microsoft Office\Clipart\standard\stddir4\pe02405_.wmf"/>
          <p:cNvPicPr>
            <a:picLocks noChangeAspect="1" noChangeArrowheads="1"/>
          </p:cNvPicPr>
          <p:nvPr/>
        </p:nvPicPr>
        <p:blipFill>
          <a:blip r:embed="rId3" cstate="print"/>
          <a:srcRect/>
          <a:stretch>
            <a:fillRect/>
          </a:stretch>
        </p:blipFill>
        <p:spPr bwMode="auto">
          <a:xfrm>
            <a:off x="1357313" y="3746500"/>
            <a:ext cx="927100" cy="915988"/>
          </a:xfrm>
          <a:prstGeom prst="rect">
            <a:avLst/>
          </a:prstGeom>
          <a:noFill/>
          <a:ln w="9525">
            <a:noFill/>
            <a:miter lim="800000"/>
            <a:headEnd/>
            <a:tailEnd/>
          </a:ln>
        </p:spPr>
      </p:pic>
      <p:pic>
        <p:nvPicPr>
          <p:cNvPr id="32774" name="Picture 5" descr="C:\Program Files\Microsoft Office\Clipart\standard\stddir4\pe02405_.wmf"/>
          <p:cNvPicPr>
            <a:picLocks noChangeAspect="1" noChangeArrowheads="1"/>
          </p:cNvPicPr>
          <p:nvPr/>
        </p:nvPicPr>
        <p:blipFill>
          <a:blip r:embed="rId3" cstate="print"/>
          <a:srcRect/>
          <a:stretch>
            <a:fillRect/>
          </a:stretch>
        </p:blipFill>
        <p:spPr bwMode="auto">
          <a:xfrm>
            <a:off x="1358900" y="4967288"/>
            <a:ext cx="927100" cy="915987"/>
          </a:xfrm>
          <a:prstGeom prst="rect">
            <a:avLst/>
          </a:prstGeom>
          <a:noFill/>
          <a:ln w="9525">
            <a:noFill/>
            <a:miter lim="800000"/>
            <a:headEnd/>
            <a:tailEnd/>
          </a:ln>
        </p:spPr>
      </p:pic>
      <p:pic>
        <p:nvPicPr>
          <p:cNvPr id="32775" name="Picture 6" descr="C:\Program Files\Microsoft Office\Clipart\standard\stddir1\bd00002_.wmf"/>
          <p:cNvPicPr>
            <a:picLocks noChangeAspect="1" noChangeArrowheads="1"/>
          </p:cNvPicPr>
          <p:nvPr/>
        </p:nvPicPr>
        <p:blipFill>
          <a:blip r:embed="rId4" cstate="print"/>
          <a:srcRect/>
          <a:stretch>
            <a:fillRect/>
          </a:stretch>
        </p:blipFill>
        <p:spPr bwMode="auto">
          <a:xfrm>
            <a:off x="2392363" y="1498600"/>
            <a:ext cx="482600" cy="957263"/>
          </a:xfrm>
          <a:prstGeom prst="rect">
            <a:avLst/>
          </a:prstGeom>
          <a:noFill/>
          <a:ln w="9525">
            <a:noFill/>
            <a:miter lim="800000"/>
            <a:headEnd/>
            <a:tailEnd/>
          </a:ln>
        </p:spPr>
      </p:pic>
      <p:pic>
        <p:nvPicPr>
          <p:cNvPr id="32776" name="Picture 7" descr="C:\Program Files\Microsoft Office\Clipart\standard\stddir1\bd00001_.wmf"/>
          <p:cNvPicPr>
            <a:picLocks noChangeAspect="1" noChangeArrowheads="1"/>
          </p:cNvPicPr>
          <p:nvPr/>
        </p:nvPicPr>
        <p:blipFill>
          <a:blip r:embed="rId5" cstate="print"/>
          <a:srcRect/>
          <a:stretch>
            <a:fillRect/>
          </a:stretch>
        </p:blipFill>
        <p:spPr bwMode="auto">
          <a:xfrm>
            <a:off x="2390775" y="3732213"/>
            <a:ext cx="482600" cy="957262"/>
          </a:xfrm>
          <a:prstGeom prst="rect">
            <a:avLst/>
          </a:prstGeom>
          <a:noFill/>
          <a:ln w="9525">
            <a:noFill/>
            <a:miter lim="800000"/>
            <a:headEnd/>
            <a:tailEnd/>
          </a:ln>
        </p:spPr>
      </p:pic>
      <p:pic>
        <p:nvPicPr>
          <p:cNvPr id="32777" name="Picture 8" descr="C:\Program Files\Microsoft Office\Clipart\standard\stddir1\bd00003_.wmf"/>
          <p:cNvPicPr>
            <a:picLocks noChangeAspect="1" noChangeArrowheads="1"/>
          </p:cNvPicPr>
          <p:nvPr/>
        </p:nvPicPr>
        <p:blipFill>
          <a:blip r:embed="rId6" cstate="print"/>
          <a:srcRect/>
          <a:stretch>
            <a:fillRect/>
          </a:stretch>
        </p:blipFill>
        <p:spPr bwMode="auto">
          <a:xfrm>
            <a:off x="2376488" y="2614613"/>
            <a:ext cx="469900" cy="963612"/>
          </a:xfrm>
          <a:prstGeom prst="rect">
            <a:avLst/>
          </a:prstGeom>
          <a:noFill/>
          <a:ln w="9525">
            <a:noFill/>
            <a:miter lim="800000"/>
            <a:headEnd/>
            <a:tailEnd/>
          </a:ln>
        </p:spPr>
      </p:pic>
      <p:pic>
        <p:nvPicPr>
          <p:cNvPr id="32778" name="Picture 13" descr="C:\Program Files\Microsoft Office\Clipart\standard\stddir1\bd00002_.wmf"/>
          <p:cNvPicPr>
            <a:picLocks noChangeAspect="1" noChangeArrowheads="1"/>
          </p:cNvPicPr>
          <p:nvPr/>
        </p:nvPicPr>
        <p:blipFill>
          <a:blip r:embed="rId4" cstate="print"/>
          <a:srcRect/>
          <a:stretch>
            <a:fillRect/>
          </a:stretch>
        </p:blipFill>
        <p:spPr bwMode="auto">
          <a:xfrm>
            <a:off x="6178550" y="3690938"/>
            <a:ext cx="482600" cy="957262"/>
          </a:xfrm>
          <a:prstGeom prst="rect">
            <a:avLst/>
          </a:prstGeom>
          <a:noFill/>
          <a:ln w="9525">
            <a:noFill/>
            <a:miter lim="800000"/>
            <a:headEnd/>
            <a:tailEnd/>
          </a:ln>
        </p:spPr>
      </p:pic>
      <p:pic>
        <p:nvPicPr>
          <p:cNvPr id="32779" name="Picture 14" descr="C:\Program Files\Microsoft Office\Clipart\standard\stddir1\bd00003_.wmf"/>
          <p:cNvPicPr>
            <a:picLocks noChangeAspect="1" noChangeArrowheads="1"/>
          </p:cNvPicPr>
          <p:nvPr/>
        </p:nvPicPr>
        <p:blipFill>
          <a:blip r:embed="rId6" cstate="print"/>
          <a:srcRect/>
          <a:stretch>
            <a:fillRect/>
          </a:stretch>
        </p:blipFill>
        <p:spPr bwMode="auto">
          <a:xfrm>
            <a:off x="6838950" y="4727575"/>
            <a:ext cx="469900" cy="963613"/>
          </a:xfrm>
          <a:prstGeom prst="rect">
            <a:avLst/>
          </a:prstGeom>
          <a:noFill/>
          <a:ln w="9525">
            <a:noFill/>
            <a:miter lim="800000"/>
            <a:headEnd/>
            <a:tailEnd/>
          </a:ln>
        </p:spPr>
      </p:pic>
      <p:pic>
        <p:nvPicPr>
          <p:cNvPr id="32780" name="Picture 15" descr="C:\Program Files\Microsoft Office\Clipart\standard\stddir1\bd00003_.wmf"/>
          <p:cNvPicPr>
            <a:picLocks noChangeAspect="1" noChangeArrowheads="1"/>
          </p:cNvPicPr>
          <p:nvPr/>
        </p:nvPicPr>
        <p:blipFill>
          <a:blip r:embed="rId6" cstate="print"/>
          <a:srcRect/>
          <a:stretch>
            <a:fillRect/>
          </a:stretch>
        </p:blipFill>
        <p:spPr bwMode="auto">
          <a:xfrm>
            <a:off x="4945063" y="2657475"/>
            <a:ext cx="469900" cy="963613"/>
          </a:xfrm>
          <a:prstGeom prst="rect">
            <a:avLst/>
          </a:prstGeom>
          <a:noFill/>
          <a:ln w="9525">
            <a:noFill/>
            <a:miter lim="800000"/>
            <a:headEnd/>
            <a:tailEnd/>
          </a:ln>
        </p:spPr>
      </p:pic>
      <p:pic>
        <p:nvPicPr>
          <p:cNvPr id="32781" name="Picture 16" descr="C:\Program Files\Microsoft Office\Clipart\standard\stddir1\bd00003_.wmf"/>
          <p:cNvPicPr>
            <a:picLocks noChangeAspect="1" noChangeArrowheads="1"/>
          </p:cNvPicPr>
          <p:nvPr/>
        </p:nvPicPr>
        <p:blipFill>
          <a:blip r:embed="rId6" cstate="print"/>
          <a:srcRect/>
          <a:stretch>
            <a:fillRect/>
          </a:stretch>
        </p:blipFill>
        <p:spPr bwMode="auto">
          <a:xfrm>
            <a:off x="4938713" y="4727575"/>
            <a:ext cx="469900" cy="963613"/>
          </a:xfrm>
          <a:prstGeom prst="rect">
            <a:avLst/>
          </a:prstGeom>
          <a:noFill/>
          <a:ln w="9525">
            <a:noFill/>
            <a:miter lim="800000"/>
            <a:headEnd/>
            <a:tailEnd/>
          </a:ln>
        </p:spPr>
      </p:pic>
      <p:pic>
        <p:nvPicPr>
          <p:cNvPr id="32782" name="Picture 17" descr="C:\Program Files\Microsoft Office\Clipart\standard\stddir1\bd00003_.wmf"/>
          <p:cNvPicPr>
            <a:picLocks noChangeAspect="1" noChangeArrowheads="1"/>
          </p:cNvPicPr>
          <p:nvPr/>
        </p:nvPicPr>
        <p:blipFill>
          <a:blip r:embed="rId6" cstate="print"/>
          <a:srcRect/>
          <a:stretch>
            <a:fillRect/>
          </a:stretch>
        </p:blipFill>
        <p:spPr bwMode="auto">
          <a:xfrm>
            <a:off x="6194425" y="2657475"/>
            <a:ext cx="469900" cy="963613"/>
          </a:xfrm>
          <a:prstGeom prst="rect">
            <a:avLst/>
          </a:prstGeom>
          <a:noFill/>
          <a:ln w="9525">
            <a:noFill/>
            <a:miter lim="800000"/>
            <a:headEnd/>
            <a:tailEnd/>
          </a:ln>
        </p:spPr>
      </p:pic>
      <p:pic>
        <p:nvPicPr>
          <p:cNvPr id="32783" name="Picture 18" descr="C:\Program Files\Microsoft Office\Clipart\standard\stddir1\bd00001_.wmf"/>
          <p:cNvPicPr>
            <a:picLocks noChangeAspect="1" noChangeArrowheads="1"/>
          </p:cNvPicPr>
          <p:nvPr/>
        </p:nvPicPr>
        <p:blipFill>
          <a:blip r:embed="rId5" cstate="print"/>
          <a:srcRect/>
          <a:stretch>
            <a:fillRect/>
          </a:stretch>
        </p:blipFill>
        <p:spPr bwMode="auto">
          <a:xfrm>
            <a:off x="6172200" y="4727575"/>
            <a:ext cx="482600" cy="957263"/>
          </a:xfrm>
          <a:prstGeom prst="rect">
            <a:avLst/>
          </a:prstGeom>
          <a:noFill/>
          <a:ln w="9525">
            <a:noFill/>
            <a:miter lim="800000"/>
            <a:headEnd/>
            <a:tailEnd/>
          </a:ln>
        </p:spPr>
      </p:pic>
      <p:pic>
        <p:nvPicPr>
          <p:cNvPr id="32784" name="Picture 20" descr="C:\Program Files\Microsoft Office\Clipart\standard\stddir1\bd00001_.wmf"/>
          <p:cNvPicPr>
            <a:picLocks noChangeAspect="1" noChangeArrowheads="1"/>
          </p:cNvPicPr>
          <p:nvPr/>
        </p:nvPicPr>
        <p:blipFill>
          <a:blip r:embed="rId5" cstate="print"/>
          <a:srcRect/>
          <a:stretch>
            <a:fillRect/>
          </a:stretch>
        </p:blipFill>
        <p:spPr bwMode="auto">
          <a:xfrm>
            <a:off x="5546725" y="4727575"/>
            <a:ext cx="482600" cy="957263"/>
          </a:xfrm>
          <a:prstGeom prst="rect">
            <a:avLst/>
          </a:prstGeom>
          <a:noFill/>
          <a:ln w="9525">
            <a:noFill/>
            <a:miter lim="800000"/>
            <a:headEnd/>
            <a:tailEnd/>
          </a:ln>
        </p:spPr>
      </p:pic>
      <p:pic>
        <p:nvPicPr>
          <p:cNvPr id="32785" name="Picture 21" descr="C:\Program Files\Microsoft Office\Clipart\standard\stddir1\bd00001_.wmf"/>
          <p:cNvPicPr>
            <a:picLocks noChangeAspect="1" noChangeArrowheads="1"/>
          </p:cNvPicPr>
          <p:nvPr/>
        </p:nvPicPr>
        <p:blipFill>
          <a:blip r:embed="rId5" cstate="print"/>
          <a:srcRect/>
          <a:stretch>
            <a:fillRect/>
          </a:stretch>
        </p:blipFill>
        <p:spPr bwMode="auto">
          <a:xfrm>
            <a:off x="6107113" y="1628775"/>
            <a:ext cx="482600" cy="957263"/>
          </a:xfrm>
          <a:prstGeom prst="rect">
            <a:avLst/>
          </a:prstGeom>
          <a:noFill/>
          <a:ln w="9525">
            <a:noFill/>
            <a:miter lim="800000"/>
            <a:headEnd/>
            <a:tailEnd/>
          </a:ln>
        </p:spPr>
      </p:pic>
      <p:pic>
        <p:nvPicPr>
          <p:cNvPr id="32786" name="Picture 25" descr="C:\Program Files\Microsoft Office\Clipart\standard\stddir1\bd00004_.wmf"/>
          <p:cNvPicPr>
            <a:picLocks noChangeAspect="1" noChangeArrowheads="1"/>
          </p:cNvPicPr>
          <p:nvPr/>
        </p:nvPicPr>
        <p:blipFill>
          <a:blip r:embed="rId7" cstate="print"/>
          <a:srcRect/>
          <a:stretch>
            <a:fillRect/>
          </a:stretch>
        </p:blipFill>
        <p:spPr bwMode="auto">
          <a:xfrm>
            <a:off x="5568950" y="1628775"/>
            <a:ext cx="471488" cy="966788"/>
          </a:xfrm>
          <a:prstGeom prst="rect">
            <a:avLst/>
          </a:prstGeom>
          <a:noFill/>
          <a:ln w="9525">
            <a:noFill/>
            <a:miter lim="800000"/>
            <a:headEnd/>
            <a:tailEnd/>
          </a:ln>
        </p:spPr>
      </p:pic>
      <p:pic>
        <p:nvPicPr>
          <p:cNvPr id="230426" name="Picture 26" descr="C:\Program Files\Microsoft Office\Clipart\standard\stddir1\bd00004_.wmf"/>
          <p:cNvPicPr>
            <a:picLocks noChangeAspect="1" noChangeArrowheads="1"/>
          </p:cNvPicPr>
          <p:nvPr/>
        </p:nvPicPr>
        <p:blipFill>
          <a:blip r:embed="rId7" cstate="print"/>
          <a:srcRect/>
          <a:stretch>
            <a:fillRect/>
          </a:stretch>
        </p:blipFill>
        <p:spPr bwMode="auto">
          <a:xfrm>
            <a:off x="2382838" y="4916488"/>
            <a:ext cx="471487" cy="966787"/>
          </a:xfrm>
          <a:prstGeom prst="rect">
            <a:avLst/>
          </a:prstGeom>
          <a:noFill/>
          <a:ln w="9525">
            <a:noFill/>
            <a:miter lim="800000"/>
            <a:headEnd/>
            <a:tailEnd/>
          </a:ln>
        </p:spPr>
      </p:pic>
      <p:pic>
        <p:nvPicPr>
          <p:cNvPr id="32788" name="Picture 27" descr="C:\Program Files\Microsoft Office\Clipart\standard\stddir1\bd00002_.wmf"/>
          <p:cNvPicPr>
            <a:picLocks noChangeAspect="1" noChangeArrowheads="1"/>
          </p:cNvPicPr>
          <p:nvPr/>
        </p:nvPicPr>
        <p:blipFill>
          <a:blip r:embed="rId4" cstate="print"/>
          <a:srcRect/>
          <a:stretch>
            <a:fillRect/>
          </a:stretch>
        </p:blipFill>
        <p:spPr bwMode="auto">
          <a:xfrm>
            <a:off x="5564188" y="2657475"/>
            <a:ext cx="482600" cy="957263"/>
          </a:xfrm>
          <a:prstGeom prst="rect">
            <a:avLst/>
          </a:prstGeom>
          <a:noFill/>
          <a:ln w="9525">
            <a:noFill/>
            <a:miter lim="800000"/>
            <a:headEnd/>
            <a:tailEnd/>
          </a:ln>
        </p:spPr>
      </p:pic>
      <p:pic>
        <p:nvPicPr>
          <p:cNvPr id="32789" name="Picture 28" descr="C:\Program Files\Microsoft Office\Clipart\standard\stddir1\bd00004_.wmf"/>
          <p:cNvPicPr>
            <a:picLocks noChangeAspect="1" noChangeArrowheads="1"/>
          </p:cNvPicPr>
          <p:nvPr/>
        </p:nvPicPr>
        <p:blipFill>
          <a:blip r:embed="rId7" cstate="print"/>
          <a:srcRect/>
          <a:stretch>
            <a:fillRect/>
          </a:stretch>
        </p:blipFill>
        <p:spPr bwMode="auto">
          <a:xfrm>
            <a:off x="5567363" y="3690938"/>
            <a:ext cx="471487" cy="966787"/>
          </a:xfrm>
          <a:prstGeom prst="rect">
            <a:avLst/>
          </a:prstGeom>
          <a:noFill/>
          <a:ln w="9525">
            <a:noFill/>
            <a:miter lim="800000"/>
            <a:headEnd/>
            <a:tailEnd/>
          </a:ln>
        </p:spPr>
      </p:pic>
      <p:pic>
        <p:nvPicPr>
          <p:cNvPr id="32790" name="Picture 30" descr="C:\Program Files\Microsoft Office\Clipart\standard\stddir1\bd00002_.wmf"/>
          <p:cNvPicPr>
            <a:picLocks noChangeAspect="1" noChangeArrowheads="1"/>
          </p:cNvPicPr>
          <p:nvPr/>
        </p:nvPicPr>
        <p:blipFill>
          <a:blip r:embed="rId4" cstate="print"/>
          <a:srcRect/>
          <a:stretch>
            <a:fillRect/>
          </a:stretch>
        </p:blipFill>
        <p:spPr bwMode="auto">
          <a:xfrm>
            <a:off x="4910138" y="3690938"/>
            <a:ext cx="482600" cy="957262"/>
          </a:xfrm>
          <a:prstGeom prst="rect">
            <a:avLst/>
          </a:prstGeom>
          <a:noFill/>
          <a:ln w="9525">
            <a:noFill/>
            <a:miter lim="800000"/>
            <a:headEnd/>
            <a:tailEnd/>
          </a:ln>
        </p:spPr>
      </p:pic>
      <p:sp>
        <p:nvSpPr>
          <p:cNvPr id="32791" name="Line 43"/>
          <p:cNvSpPr>
            <a:spLocks noChangeShapeType="1"/>
          </p:cNvSpPr>
          <p:nvPr/>
        </p:nvSpPr>
        <p:spPr bwMode="auto">
          <a:xfrm>
            <a:off x="4330700" y="3746500"/>
            <a:ext cx="469900" cy="0"/>
          </a:xfrm>
          <a:prstGeom prst="line">
            <a:avLst/>
          </a:prstGeom>
          <a:noFill/>
          <a:ln w="9525">
            <a:solidFill>
              <a:schemeClr val="tx1"/>
            </a:solidFill>
            <a:round/>
            <a:headEnd/>
            <a:tailEnd/>
          </a:ln>
        </p:spPr>
        <p:txBody>
          <a:bodyPr wrap="none" anchor="ctr"/>
          <a:lstStyle/>
          <a:p>
            <a:endParaRPr lang="en-US"/>
          </a:p>
        </p:txBody>
      </p:sp>
      <p:sp>
        <p:nvSpPr>
          <p:cNvPr id="32792" name="Line 44"/>
          <p:cNvSpPr>
            <a:spLocks noChangeShapeType="1"/>
          </p:cNvSpPr>
          <p:nvPr/>
        </p:nvSpPr>
        <p:spPr bwMode="auto">
          <a:xfrm>
            <a:off x="4805363" y="3740150"/>
            <a:ext cx="0" cy="2082800"/>
          </a:xfrm>
          <a:prstGeom prst="line">
            <a:avLst/>
          </a:prstGeom>
          <a:noFill/>
          <a:ln w="9525">
            <a:solidFill>
              <a:schemeClr val="tx1"/>
            </a:solidFill>
            <a:round/>
            <a:headEnd/>
            <a:tailEnd/>
          </a:ln>
        </p:spPr>
        <p:txBody>
          <a:bodyPr wrap="none" anchor="ctr"/>
          <a:lstStyle/>
          <a:p>
            <a:endParaRPr lang="en-US"/>
          </a:p>
        </p:txBody>
      </p:sp>
      <p:sp>
        <p:nvSpPr>
          <p:cNvPr id="32793" name="Line 45"/>
          <p:cNvSpPr>
            <a:spLocks noChangeShapeType="1"/>
          </p:cNvSpPr>
          <p:nvPr/>
        </p:nvSpPr>
        <p:spPr bwMode="auto">
          <a:xfrm>
            <a:off x="4805363" y="5822950"/>
            <a:ext cx="2498725" cy="0"/>
          </a:xfrm>
          <a:prstGeom prst="line">
            <a:avLst/>
          </a:prstGeom>
          <a:noFill/>
          <a:ln w="9525">
            <a:solidFill>
              <a:schemeClr val="tx1"/>
            </a:solidFill>
            <a:round/>
            <a:headEnd/>
            <a:tailEnd/>
          </a:ln>
        </p:spPr>
        <p:txBody>
          <a:bodyPr wrap="none" anchor="ctr"/>
          <a:lstStyle/>
          <a:p>
            <a:endParaRPr lang="en-US"/>
          </a:p>
        </p:txBody>
      </p:sp>
      <p:sp>
        <p:nvSpPr>
          <p:cNvPr id="32794" name="Line 46"/>
          <p:cNvSpPr>
            <a:spLocks noChangeShapeType="1"/>
          </p:cNvSpPr>
          <p:nvPr/>
        </p:nvSpPr>
        <p:spPr bwMode="auto">
          <a:xfrm flipV="1">
            <a:off x="5484813" y="1490663"/>
            <a:ext cx="0" cy="3398837"/>
          </a:xfrm>
          <a:prstGeom prst="line">
            <a:avLst/>
          </a:prstGeom>
          <a:noFill/>
          <a:ln w="9525">
            <a:solidFill>
              <a:schemeClr val="tx1"/>
            </a:solidFill>
            <a:round/>
            <a:headEnd/>
            <a:tailEnd/>
          </a:ln>
        </p:spPr>
        <p:txBody>
          <a:bodyPr wrap="none" anchor="ctr"/>
          <a:lstStyle/>
          <a:p>
            <a:endParaRPr lang="en-US"/>
          </a:p>
        </p:txBody>
      </p:sp>
      <p:sp>
        <p:nvSpPr>
          <p:cNvPr id="32795" name="Line 47"/>
          <p:cNvSpPr>
            <a:spLocks noChangeShapeType="1"/>
          </p:cNvSpPr>
          <p:nvPr/>
        </p:nvSpPr>
        <p:spPr bwMode="auto">
          <a:xfrm flipV="1">
            <a:off x="6113463" y="2405063"/>
            <a:ext cx="0" cy="3398837"/>
          </a:xfrm>
          <a:prstGeom prst="line">
            <a:avLst/>
          </a:prstGeom>
          <a:noFill/>
          <a:ln w="9525">
            <a:solidFill>
              <a:schemeClr val="tx1"/>
            </a:solidFill>
            <a:round/>
            <a:headEnd/>
            <a:tailEnd/>
          </a:ln>
        </p:spPr>
        <p:txBody>
          <a:bodyPr wrap="none" anchor="ctr"/>
          <a:lstStyle/>
          <a:p>
            <a:endParaRPr lang="en-US"/>
          </a:p>
        </p:txBody>
      </p:sp>
      <p:sp>
        <p:nvSpPr>
          <p:cNvPr id="32796" name="Line 48"/>
          <p:cNvSpPr>
            <a:spLocks noChangeShapeType="1"/>
          </p:cNvSpPr>
          <p:nvPr/>
        </p:nvSpPr>
        <p:spPr bwMode="auto">
          <a:xfrm flipV="1">
            <a:off x="6732588" y="1487488"/>
            <a:ext cx="0" cy="3398837"/>
          </a:xfrm>
          <a:prstGeom prst="line">
            <a:avLst/>
          </a:prstGeom>
          <a:noFill/>
          <a:ln w="9525">
            <a:solidFill>
              <a:schemeClr val="tx1"/>
            </a:solidFill>
            <a:round/>
            <a:headEnd/>
            <a:tailEnd/>
          </a:ln>
        </p:spPr>
        <p:txBody>
          <a:bodyPr wrap="none" anchor="ctr"/>
          <a:lstStyle/>
          <a:p>
            <a:endParaRPr lang="en-US"/>
          </a:p>
        </p:txBody>
      </p:sp>
      <p:sp>
        <p:nvSpPr>
          <p:cNvPr id="32797" name="Line 49"/>
          <p:cNvSpPr>
            <a:spLocks noChangeShapeType="1"/>
          </p:cNvSpPr>
          <p:nvPr/>
        </p:nvSpPr>
        <p:spPr bwMode="auto">
          <a:xfrm>
            <a:off x="5486400" y="1495425"/>
            <a:ext cx="1247775" cy="0"/>
          </a:xfrm>
          <a:prstGeom prst="line">
            <a:avLst/>
          </a:prstGeom>
          <a:noFill/>
          <a:ln w="9525">
            <a:solidFill>
              <a:schemeClr val="tx1"/>
            </a:solidFill>
            <a:round/>
            <a:headEnd/>
            <a:tailEnd/>
          </a:ln>
        </p:spPr>
        <p:txBody>
          <a:bodyPr wrap="none" anchor="ctr"/>
          <a:lstStyle/>
          <a:p>
            <a:endParaRPr lang="en-US"/>
          </a:p>
        </p:txBody>
      </p:sp>
      <p:sp>
        <p:nvSpPr>
          <p:cNvPr id="32798" name="Line 50"/>
          <p:cNvSpPr>
            <a:spLocks noChangeShapeType="1"/>
          </p:cNvSpPr>
          <p:nvPr/>
        </p:nvSpPr>
        <p:spPr bwMode="auto">
          <a:xfrm>
            <a:off x="4371975" y="2533650"/>
            <a:ext cx="1114425" cy="0"/>
          </a:xfrm>
          <a:prstGeom prst="line">
            <a:avLst/>
          </a:prstGeom>
          <a:noFill/>
          <a:ln w="9525">
            <a:solidFill>
              <a:schemeClr val="tx1"/>
            </a:solidFill>
            <a:round/>
            <a:headEnd/>
            <a:tailEnd/>
          </a:ln>
        </p:spPr>
        <p:txBody>
          <a:bodyPr wrap="none" anchor="ctr"/>
          <a:lstStyle/>
          <a:p>
            <a:endParaRPr lang="en-US"/>
          </a:p>
        </p:txBody>
      </p:sp>
      <p:sp>
        <p:nvSpPr>
          <p:cNvPr id="31777" name="Rectangle 51"/>
          <p:cNvSpPr>
            <a:spLocks noGrp="1" noChangeArrowheads="1"/>
          </p:cNvSpPr>
          <p:nvPr>
            <p:ph type="title" idx="4294967295"/>
          </p:nvPr>
        </p:nvSpPr>
        <p:spPr/>
        <p:txBody>
          <a:bodyPr/>
          <a:lstStyle/>
          <a:p>
            <a:pPr eaLnBrk="1" hangingPunct="1">
              <a:defRPr/>
            </a:pPr>
            <a:r>
              <a:rPr lang="en-US" sz="3600" dirty="0">
                <a:latin typeface="+mn-lt"/>
              </a:rPr>
              <a:t>Bank Teller Line</a:t>
            </a:r>
          </a:p>
        </p:txBody>
      </p:sp>
      <p:pic>
        <p:nvPicPr>
          <p:cNvPr id="32800" name="Picture 52" descr="C:\Program Files\Microsoft Office\Clipart\standard\stddir1\bd00004_.wmf"/>
          <p:cNvPicPr>
            <a:picLocks noChangeAspect="1" noChangeArrowheads="1"/>
          </p:cNvPicPr>
          <p:nvPr/>
        </p:nvPicPr>
        <p:blipFill>
          <a:blip r:embed="rId7" cstate="print"/>
          <a:srcRect/>
          <a:stretch>
            <a:fillRect/>
          </a:stretch>
        </p:blipFill>
        <p:spPr bwMode="auto">
          <a:xfrm>
            <a:off x="4335463" y="2659063"/>
            <a:ext cx="471487" cy="966787"/>
          </a:xfrm>
          <a:prstGeom prst="rect">
            <a:avLst/>
          </a:prstGeom>
          <a:noFill/>
          <a:ln w="9525">
            <a:noFill/>
            <a:miter lim="800000"/>
            <a:headEnd/>
            <a:tailEnd/>
          </a:ln>
        </p:spPr>
      </p:pic>
      <p:pic>
        <p:nvPicPr>
          <p:cNvPr id="230454" name="Picture 54" descr="C:\Program Files\Microsoft Office\Clipart\standard\stddir1\bd00002_.wmf"/>
          <p:cNvPicPr>
            <a:picLocks noChangeAspect="1" noChangeArrowheads="1"/>
          </p:cNvPicPr>
          <p:nvPr/>
        </p:nvPicPr>
        <p:blipFill>
          <a:blip r:embed="rId4" cstate="print"/>
          <a:srcRect/>
          <a:stretch>
            <a:fillRect/>
          </a:stretch>
        </p:blipFill>
        <p:spPr bwMode="auto">
          <a:xfrm>
            <a:off x="2370138" y="4872038"/>
            <a:ext cx="482600" cy="957262"/>
          </a:xfrm>
          <a:prstGeom prst="rect">
            <a:avLst/>
          </a:prstGeom>
          <a:noFill/>
          <a:ln w="9525">
            <a:noFill/>
            <a:miter lim="800000"/>
            <a:headEnd/>
            <a:tailEnd/>
          </a:ln>
        </p:spPr>
      </p:pic>
      <p:sp>
        <p:nvSpPr>
          <p:cNvPr id="32802" name="Rectangle 5"/>
          <p:cNvSpPr>
            <a:spLocks noGrp="1" noChangeArrowheads="1"/>
          </p:cNvSpPr>
          <p:nvPr>
            <p:ph type="ftr" sz="quarter" idx="10"/>
          </p:nvPr>
        </p:nvSpPr>
        <p:spPr>
          <a:noFill/>
        </p:spPr>
        <p:txBody>
          <a:bodyPr/>
          <a:lstStyle/>
          <a:p>
            <a:r>
              <a:rPr lang="en-US"/>
              <a:t>CCNC, Inc. Training Sub-Committee</a:t>
            </a:r>
          </a:p>
        </p:txBody>
      </p:sp>
      <p:sp>
        <p:nvSpPr>
          <p:cNvPr id="32803"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nodeType="afterEffect">
                                  <p:stCondLst>
                                    <p:cond delay="1000"/>
                                  </p:stCondLst>
                                  <p:childTnLst>
                                    <p:set>
                                      <p:cBhvr>
                                        <p:cTn id="6" dur="1000">
                                          <p:stCondLst>
                                            <p:cond delay="0"/>
                                          </p:stCondLst>
                                        </p:cTn>
                                        <p:tgtEl>
                                          <p:spTgt spid="230454"/>
                                        </p:tgtEl>
                                        <p:attrNameLst>
                                          <p:attrName>style.visibility</p:attrName>
                                        </p:attrNameLst>
                                      </p:cBhvr>
                                      <p:to>
                                        <p:strVal val="visible"/>
                                      </p:to>
                                    </p:set>
                                  </p:childTnLst>
                                </p:cTn>
                              </p:par>
                            </p:childTnLst>
                          </p:cTn>
                        </p:par>
                        <p:par>
                          <p:cTn id="7" fill="hold">
                            <p:stCondLst>
                              <p:cond delay="2000"/>
                            </p:stCondLst>
                            <p:childTnLst>
                              <p:par>
                                <p:cTn id="8" presetID="23" presetClass="entr" presetSubtype="528" fill="hold" nodeType="afterEffect">
                                  <p:stCondLst>
                                    <p:cond delay="1000"/>
                                  </p:stCondLst>
                                  <p:childTnLst>
                                    <p:set>
                                      <p:cBhvr>
                                        <p:cTn id="9" dur="1" fill="hold">
                                          <p:stCondLst>
                                            <p:cond delay="0"/>
                                          </p:stCondLst>
                                        </p:cTn>
                                        <p:tgtEl>
                                          <p:spTgt spid="230426"/>
                                        </p:tgtEl>
                                        <p:attrNameLst>
                                          <p:attrName>style.visibility</p:attrName>
                                        </p:attrNameLst>
                                      </p:cBhvr>
                                      <p:to>
                                        <p:strVal val="visible"/>
                                      </p:to>
                                    </p:set>
                                    <p:anim calcmode="lin" valueType="num">
                                      <p:cBhvr>
                                        <p:cTn id="10" dur="500" fill="hold"/>
                                        <p:tgtEl>
                                          <p:spTgt spid="230426"/>
                                        </p:tgtEl>
                                        <p:attrNameLst>
                                          <p:attrName>ppt_w</p:attrName>
                                        </p:attrNameLst>
                                      </p:cBhvr>
                                      <p:tavLst>
                                        <p:tav tm="0">
                                          <p:val>
                                            <p:fltVal val="0"/>
                                          </p:val>
                                        </p:tav>
                                        <p:tav tm="100000">
                                          <p:val>
                                            <p:strVal val="#ppt_w"/>
                                          </p:val>
                                        </p:tav>
                                      </p:tavLst>
                                    </p:anim>
                                    <p:anim calcmode="lin" valueType="num">
                                      <p:cBhvr>
                                        <p:cTn id="11" dur="500" fill="hold"/>
                                        <p:tgtEl>
                                          <p:spTgt spid="230426"/>
                                        </p:tgtEl>
                                        <p:attrNameLst>
                                          <p:attrName>ppt_h</p:attrName>
                                        </p:attrNameLst>
                                      </p:cBhvr>
                                      <p:tavLst>
                                        <p:tav tm="0">
                                          <p:val>
                                            <p:fltVal val="0"/>
                                          </p:val>
                                        </p:tav>
                                        <p:tav tm="100000">
                                          <p:val>
                                            <p:strVal val="#ppt_h"/>
                                          </p:val>
                                        </p:tav>
                                      </p:tavLst>
                                    </p:anim>
                                    <p:anim calcmode="lin" valueType="num">
                                      <p:cBhvr>
                                        <p:cTn id="12" dur="500" fill="hold"/>
                                        <p:tgtEl>
                                          <p:spTgt spid="230426"/>
                                        </p:tgtEl>
                                        <p:attrNameLst>
                                          <p:attrName>ppt_x</p:attrName>
                                        </p:attrNameLst>
                                      </p:cBhvr>
                                      <p:tavLst>
                                        <p:tav tm="0">
                                          <p:val>
                                            <p:fltVal val="0.5"/>
                                          </p:val>
                                        </p:tav>
                                        <p:tav tm="100000">
                                          <p:val>
                                            <p:strVal val="#ppt_x"/>
                                          </p:val>
                                        </p:tav>
                                      </p:tavLst>
                                    </p:anim>
                                    <p:anim calcmode="lin" valueType="num">
                                      <p:cBhvr>
                                        <p:cTn id="13" dur="500" fill="hold"/>
                                        <p:tgtEl>
                                          <p:spTgt spid="2304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p>
            <a:fld id="{30D74877-0DD3-455C-BD71-CFD08B357F3D}" type="slidenum">
              <a:rPr lang="en-US" smtClean="0"/>
              <a:pPr/>
              <a:t>79</a:t>
            </a:fld>
            <a:endParaRPr lang="en-US"/>
          </a:p>
        </p:txBody>
      </p:sp>
      <p:sp>
        <p:nvSpPr>
          <p:cNvPr id="32773" name="Rectangle 2"/>
          <p:cNvSpPr>
            <a:spLocks noGrp="1" noChangeArrowheads="1"/>
          </p:cNvSpPr>
          <p:nvPr>
            <p:ph type="title"/>
          </p:nvPr>
        </p:nvSpPr>
        <p:spPr>
          <a:xfrm>
            <a:off x="685800" y="1066800"/>
            <a:ext cx="7772400" cy="1066800"/>
          </a:xfrm>
        </p:spPr>
        <p:txBody>
          <a:bodyPr/>
          <a:lstStyle/>
          <a:p>
            <a:pPr eaLnBrk="1" hangingPunct="1">
              <a:defRPr/>
            </a:pPr>
            <a:r>
              <a:rPr lang="en-US" sz="3200" dirty="0">
                <a:solidFill>
                  <a:srgbClr val="008A3E"/>
                </a:solidFill>
                <a:latin typeface="+mn-lt"/>
              </a:rPr>
              <a:t>DTRS (Multi-Site) System</a:t>
            </a:r>
            <a:endParaRPr lang="en-US" sz="3200" dirty="0">
              <a:latin typeface="+mn-lt"/>
            </a:endParaRPr>
          </a:p>
        </p:txBody>
      </p:sp>
      <p:grpSp>
        <p:nvGrpSpPr>
          <p:cNvPr id="33796" name="Group 30"/>
          <p:cNvGrpSpPr>
            <a:grpSpLocks/>
          </p:cNvGrpSpPr>
          <p:nvPr/>
        </p:nvGrpSpPr>
        <p:grpSpPr bwMode="auto">
          <a:xfrm>
            <a:off x="2895600" y="2057400"/>
            <a:ext cx="5334000" cy="3752850"/>
            <a:chOff x="1824" y="1296"/>
            <a:chExt cx="3360" cy="2364"/>
          </a:xfrm>
        </p:grpSpPr>
        <p:pic>
          <p:nvPicPr>
            <p:cNvPr id="33800" name="Picture 5" descr="C:\Program Files\Microsoft Office\Clipart\standard\stddir3\en00906_.wmf"/>
            <p:cNvPicPr>
              <a:picLocks noChangeAspect="1" noChangeArrowheads="1"/>
            </p:cNvPicPr>
            <p:nvPr/>
          </p:nvPicPr>
          <p:blipFill>
            <a:blip r:embed="rId2" cstate="print"/>
            <a:srcRect/>
            <a:stretch>
              <a:fillRect/>
            </a:stretch>
          </p:blipFill>
          <p:spPr bwMode="auto">
            <a:xfrm>
              <a:off x="1824" y="1860"/>
              <a:ext cx="570" cy="600"/>
            </a:xfrm>
            <a:prstGeom prst="rect">
              <a:avLst/>
            </a:prstGeom>
            <a:noFill/>
            <a:ln w="9525">
              <a:noFill/>
              <a:miter lim="800000"/>
              <a:headEnd/>
              <a:tailEnd/>
            </a:ln>
          </p:spPr>
        </p:pic>
        <p:pic>
          <p:nvPicPr>
            <p:cNvPr id="33801" name="Picture 6" descr="C:\Program Files\Microsoft Office\Clipart\standard\stddir3\en00906_.wmf"/>
            <p:cNvPicPr>
              <a:picLocks noChangeAspect="1" noChangeArrowheads="1"/>
            </p:cNvPicPr>
            <p:nvPr/>
          </p:nvPicPr>
          <p:blipFill>
            <a:blip r:embed="rId2" cstate="print"/>
            <a:srcRect/>
            <a:stretch>
              <a:fillRect/>
            </a:stretch>
          </p:blipFill>
          <p:spPr bwMode="auto">
            <a:xfrm>
              <a:off x="3150" y="1296"/>
              <a:ext cx="570" cy="600"/>
            </a:xfrm>
            <a:prstGeom prst="rect">
              <a:avLst/>
            </a:prstGeom>
            <a:noFill/>
            <a:ln w="9525">
              <a:noFill/>
              <a:miter lim="800000"/>
              <a:headEnd/>
              <a:tailEnd/>
            </a:ln>
          </p:spPr>
        </p:pic>
        <p:pic>
          <p:nvPicPr>
            <p:cNvPr id="33802" name="Picture 7" descr="C:\Program Files\Microsoft Office\Clipart\standard\stddir3\en00906_.wmf"/>
            <p:cNvPicPr>
              <a:picLocks noChangeAspect="1" noChangeArrowheads="1"/>
            </p:cNvPicPr>
            <p:nvPr/>
          </p:nvPicPr>
          <p:blipFill>
            <a:blip r:embed="rId2" cstate="print"/>
            <a:srcRect/>
            <a:stretch>
              <a:fillRect/>
            </a:stretch>
          </p:blipFill>
          <p:spPr bwMode="auto">
            <a:xfrm>
              <a:off x="4560" y="1920"/>
              <a:ext cx="570" cy="600"/>
            </a:xfrm>
            <a:prstGeom prst="rect">
              <a:avLst/>
            </a:prstGeom>
            <a:noFill/>
            <a:ln w="9525">
              <a:noFill/>
              <a:miter lim="800000"/>
              <a:headEnd/>
              <a:tailEnd/>
            </a:ln>
          </p:spPr>
        </p:pic>
        <p:pic>
          <p:nvPicPr>
            <p:cNvPr id="33803" name="Picture 8" descr="C:\Program Files\Microsoft Office\Clipart\standard\stddir3\en00906_.wmf"/>
            <p:cNvPicPr>
              <a:picLocks noChangeAspect="1" noChangeArrowheads="1"/>
            </p:cNvPicPr>
            <p:nvPr/>
          </p:nvPicPr>
          <p:blipFill>
            <a:blip r:embed="rId2" cstate="print"/>
            <a:srcRect/>
            <a:stretch>
              <a:fillRect/>
            </a:stretch>
          </p:blipFill>
          <p:spPr bwMode="auto">
            <a:xfrm>
              <a:off x="1824" y="3012"/>
              <a:ext cx="570" cy="600"/>
            </a:xfrm>
            <a:prstGeom prst="rect">
              <a:avLst/>
            </a:prstGeom>
            <a:noFill/>
            <a:ln w="9525">
              <a:noFill/>
              <a:miter lim="800000"/>
              <a:headEnd/>
              <a:tailEnd/>
            </a:ln>
          </p:spPr>
        </p:pic>
        <p:pic>
          <p:nvPicPr>
            <p:cNvPr id="33804" name="Picture 9" descr="C:\Program Files\Microsoft Office\Clipart\standard\stddir3\en00906_.wmf"/>
            <p:cNvPicPr>
              <a:picLocks noChangeAspect="1" noChangeArrowheads="1"/>
            </p:cNvPicPr>
            <p:nvPr/>
          </p:nvPicPr>
          <p:blipFill>
            <a:blip r:embed="rId2" cstate="print"/>
            <a:srcRect/>
            <a:stretch>
              <a:fillRect/>
            </a:stretch>
          </p:blipFill>
          <p:spPr bwMode="auto">
            <a:xfrm>
              <a:off x="3138" y="3060"/>
              <a:ext cx="570" cy="600"/>
            </a:xfrm>
            <a:prstGeom prst="rect">
              <a:avLst/>
            </a:prstGeom>
            <a:noFill/>
            <a:ln w="9525">
              <a:noFill/>
              <a:miter lim="800000"/>
              <a:headEnd/>
              <a:tailEnd/>
            </a:ln>
          </p:spPr>
        </p:pic>
        <p:grpSp>
          <p:nvGrpSpPr>
            <p:cNvPr id="33805" name="Group 10"/>
            <p:cNvGrpSpPr>
              <a:grpSpLocks/>
            </p:cNvGrpSpPr>
            <p:nvPr/>
          </p:nvGrpSpPr>
          <p:grpSpPr bwMode="auto">
            <a:xfrm>
              <a:off x="3015" y="2381"/>
              <a:ext cx="828" cy="311"/>
              <a:chOff x="2994" y="2130"/>
              <a:chExt cx="828" cy="311"/>
            </a:xfrm>
          </p:grpSpPr>
          <p:sp>
            <p:nvSpPr>
              <p:cNvPr id="33813" name="modem"/>
              <p:cNvSpPr>
                <a:spLocks noEditPoints="1" noChangeArrowheads="1"/>
              </p:cNvSpPr>
              <p:nvPr/>
            </p:nvSpPr>
            <p:spPr bwMode="auto">
              <a:xfrm>
                <a:off x="3018" y="2130"/>
                <a:ext cx="774" cy="2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91 w 21600"/>
                  <a:gd name="T31" fmla="*/ 22400 h 21600"/>
                  <a:gd name="T32" fmla="*/ 21209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noFill/>
              <a:ln w="9525">
                <a:solidFill>
                  <a:srgbClr val="000000"/>
                </a:solidFill>
                <a:miter lim="800000"/>
                <a:headEnd/>
                <a:tailEnd/>
              </a:ln>
            </p:spPr>
            <p:txBody>
              <a:bodyPr/>
              <a:lstStyle/>
              <a:p>
                <a:endParaRPr lang="en-US"/>
              </a:p>
            </p:txBody>
          </p:sp>
          <p:sp>
            <p:nvSpPr>
              <p:cNvPr id="33814" name="Text Box 12"/>
              <p:cNvSpPr txBox="1">
                <a:spLocks noChangeArrowheads="1"/>
              </p:cNvSpPr>
              <p:nvPr/>
            </p:nvSpPr>
            <p:spPr bwMode="auto">
              <a:xfrm>
                <a:off x="2994" y="2268"/>
                <a:ext cx="828" cy="173"/>
              </a:xfrm>
              <a:prstGeom prst="rect">
                <a:avLst/>
              </a:prstGeom>
              <a:noFill/>
              <a:ln w="9525">
                <a:noFill/>
                <a:miter lim="800000"/>
                <a:headEnd/>
                <a:tailEnd/>
              </a:ln>
            </p:spPr>
            <p:txBody>
              <a:bodyPr>
                <a:spAutoFit/>
              </a:bodyPr>
              <a:lstStyle/>
              <a:p>
                <a:pPr algn="ctr" eaLnBrk="1" hangingPunct="1">
                  <a:spcBef>
                    <a:spcPct val="50000"/>
                  </a:spcBef>
                </a:pPr>
                <a:r>
                  <a:rPr lang="en-US" sz="1200" b="1">
                    <a:latin typeface="Times New Roman" pitchFamily="18" charset="0"/>
                  </a:rPr>
                  <a:t>Zone Controller</a:t>
                </a:r>
              </a:p>
            </p:txBody>
          </p:sp>
        </p:grpSp>
        <p:sp>
          <p:nvSpPr>
            <p:cNvPr id="33806" name="Line 13"/>
            <p:cNvSpPr>
              <a:spLocks noChangeShapeType="1"/>
            </p:cNvSpPr>
            <p:nvPr/>
          </p:nvSpPr>
          <p:spPr bwMode="auto">
            <a:xfrm flipH="1">
              <a:off x="3837" y="2375"/>
              <a:ext cx="954" cy="78"/>
            </a:xfrm>
            <a:prstGeom prst="line">
              <a:avLst/>
            </a:prstGeom>
            <a:noFill/>
            <a:ln w="28575">
              <a:solidFill>
                <a:schemeClr val="folHlink"/>
              </a:solidFill>
              <a:round/>
              <a:headEnd type="triangle" w="med" len="med"/>
              <a:tailEnd type="triangle" w="med" len="med"/>
            </a:ln>
          </p:spPr>
          <p:txBody>
            <a:bodyPr wrap="none" anchor="ctr"/>
            <a:lstStyle/>
            <a:p>
              <a:endParaRPr lang="en-US"/>
            </a:p>
          </p:txBody>
        </p:sp>
        <p:sp>
          <p:nvSpPr>
            <p:cNvPr id="33807" name="Line 14"/>
            <p:cNvSpPr>
              <a:spLocks noChangeShapeType="1"/>
            </p:cNvSpPr>
            <p:nvPr/>
          </p:nvSpPr>
          <p:spPr bwMode="auto">
            <a:xfrm>
              <a:off x="3453" y="1895"/>
              <a:ext cx="0" cy="462"/>
            </a:xfrm>
            <a:prstGeom prst="line">
              <a:avLst/>
            </a:prstGeom>
            <a:noFill/>
            <a:ln w="28575">
              <a:solidFill>
                <a:schemeClr val="folHlink"/>
              </a:solidFill>
              <a:round/>
              <a:headEnd type="triangle" w="med" len="med"/>
              <a:tailEnd type="triangle" w="med" len="med"/>
            </a:ln>
          </p:spPr>
          <p:txBody>
            <a:bodyPr wrap="none" anchor="ctr"/>
            <a:lstStyle/>
            <a:p>
              <a:endParaRPr lang="en-US"/>
            </a:p>
          </p:txBody>
        </p:sp>
        <p:sp>
          <p:nvSpPr>
            <p:cNvPr id="33808" name="Line 15"/>
            <p:cNvSpPr>
              <a:spLocks noChangeShapeType="1"/>
            </p:cNvSpPr>
            <p:nvPr/>
          </p:nvSpPr>
          <p:spPr bwMode="auto">
            <a:xfrm>
              <a:off x="2160" y="2304"/>
              <a:ext cx="840" cy="144"/>
            </a:xfrm>
            <a:prstGeom prst="line">
              <a:avLst/>
            </a:prstGeom>
            <a:noFill/>
            <a:ln w="28575">
              <a:solidFill>
                <a:schemeClr val="folHlink"/>
              </a:solidFill>
              <a:round/>
              <a:headEnd type="triangle" w="med" len="med"/>
              <a:tailEnd type="triangle" w="med" len="med"/>
            </a:ln>
          </p:spPr>
          <p:txBody>
            <a:bodyPr wrap="none" anchor="ctr"/>
            <a:lstStyle/>
            <a:p>
              <a:endParaRPr lang="en-US"/>
            </a:p>
          </p:txBody>
        </p:sp>
        <p:sp>
          <p:nvSpPr>
            <p:cNvPr id="33809" name="Line 16"/>
            <p:cNvSpPr>
              <a:spLocks noChangeShapeType="1"/>
            </p:cNvSpPr>
            <p:nvPr/>
          </p:nvSpPr>
          <p:spPr bwMode="auto">
            <a:xfrm flipV="1">
              <a:off x="2193" y="2663"/>
              <a:ext cx="846" cy="588"/>
            </a:xfrm>
            <a:prstGeom prst="line">
              <a:avLst/>
            </a:prstGeom>
            <a:noFill/>
            <a:ln w="28575">
              <a:solidFill>
                <a:schemeClr val="folHlink"/>
              </a:solidFill>
              <a:round/>
              <a:headEnd type="triangle" w="med" len="med"/>
              <a:tailEnd type="triangle" w="med" len="med"/>
            </a:ln>
          </p:spPr>
          <p:txBody>
            <a:bodyPr wrap="none" anchor="ctr"/>
            <a:lstStyle/>
            <a:p>
              <a:endParaRPr lang="en-US"/>
            </a:p>
          </p:txBody>
        </p:sp>
        <p:sp>
          <p:nvSpPr>
            <p:cNvPr id="33810" name="Line 17"/>
            <p:cNvSpPr>
              <a:spLocks noChangeShapeType="1"/>
            </p:cNvSpPr>
            <p:nvPr/>
          </p:nvSpPr>
          <p:spPr bwMode="auto">
            <a:xfrm flipV="1">
              <a:off x="3429" y="2657"/>
              <a:ext cx="0" cy="522"/>
            </a:xfrm>
            <a:prstGeom prst="line">
              <a:avLst/>
            </a:prstGeom>
            <a:noFill/>
            <a:ln w="28575">
              <a:solidFill>
                <a:schemeClr val="folHlink"/>
              </a:solidFill>
              <a:round/>
              <a:headEnd type="triangle" w="med" len="med"/>
              <a:tailEnd type="triangle" w="med" len="med"/>
            </a:ln>
          </p:spPr>
          <p:txBody>
            <a:bodyPr wrap="none" anchor="ctr"/>
            <a:lstStyle/>
            <a:p>
              <a:endParaRPr lang="en-US"/>
            </a:p>
          </p:txBody>
        </p:sp>
        <p:pic>
          <p:nvPicPr>
            <p:cNvPr id="33811" name="Picture 23" descr="C:\Program Files\Microsoft Office\Clipart\standard\stddir3\en00906_.wmf"/>
            <p:cNvPicPr>
              <a:picLocks noChangeAspect="1" noChangeArrowheads="1"/>
            </p:cNvPicPr>
            <p:nvPr/>
          </p:nvPicPr>
          <p:blipFill>
            <a:blip r:embed="rId2" cstate="print"/>
            <a:srcRect/>
            <a:stretch>
              <a:fillRect/>
            </a:stretch>
          </p:blipFill>
          <p:spPr bwMode="auto">
            <a:xfrm>
              <a:off x="4614" y="2982"/>
              <a:ext cx="570" cy="600"/>
            </a:xfrm>
            <a:prstGeom prst="rect">
              <a:avLst/>
            </a:prstGeom>
            <a:noFill/>
            <a:ln w="9525">
              <a:noFill/>
              <a:miter lim="800000"/>
              <a:headEnd/>
              <a:tailEnd/>
            </a:ln>
          </p:spPr>
        </p:pic>
        <p:sp>
          <p:nvSpPr>
            <p:cNvPr id="33812" name="Line 24"/>
            <p:cNvSpPr>
              <a:spLocks noChangeShapeType="1"/>
            </p:cNvSpPr>
            <p:nvPr/>
          </p:nvSpPr>
          <p:spPr bwMode="auto">
            <a:xfrm flipH="1" flipV="1">
              <a:off x="3825" y="2669"/>
              <a:ext cx="1014" cy="492"/>
            </a:xfrm>
            <a:prstGeom prst="line">
              <a:avLst/>
            </a:prstGeom>
            <a:noFill/>
            <a:ln w="28575">
              <a:solidFill>
                <a:schemeClr val="folHlink"/>
              </a:solidFill>
              <a:round/>
              <a:headEnd type="triangle" w="med" len="med"/>
              <a:tailEnd type="triangle" w="med" len="med"/>
            </a:ln>
          </p:spPr>
          <p:txBody>
            <a:bodyPr wrap="none" anchor="ctr"/>
            <a:lstStyle/>
            <a:p>
              <a:endParaRPr lang="en-US"/>
            </a:p>
          </p:txBody>
        </p:sp>
      </p:grpSp>
      <p:sp>
        <p:nvSpPr>
          <p:cNvPr id="33797" name="Text Box 27"/>
          <p:cNvSpPr txBox="1">
            <a:spLocks noChangeArrowheads="1"/>
          </p:cNvSpPr>
          <p:nvPr/>
        </p:nvSpPr>
        <p:spPr bwMode="auto">
          <a:xfrm>
            <a:off x="533400" y="3352800"/>
            <a:ext cx="2057400" cy="1616075"/>
          </a:xfrm>
          <a:prstGeom prst="rect">
            <a:avLst/>
          </a:prstGeom>
          <a:noFill/>
          <a:ln w="9525">
            <a:noFill/>
            <a:miter lim="800000"/>
            <a:headEnd/>
            <a:tailEnd/>
          </a:ln>
        </p:spPr>
        <p:txBody>
          <a:bodyPr>
            <a:spAutoFit/>
          </a:bodyPr>
          <a:lstStyle/>
          <a:p>
            <a:pPr eaLnBrk="1" hangingPunct="1">
              <a:spcBef>
                <a:spcPct val="50000"/>
              </a:spcBef>
            </a:pPr>
            <a:r>
              <a:rPr lang="en-US" sz="2000"/>
              <a:t>Multiple Trunked Sites Linked Together Through a Zone Controller.</a:t>
            </a:r>
          </a:p>
        </p:txBody>
      </p:sp>
      <p:sp>
        <p:nvSpPr>
          <p:cNvPr id="33798" name="Rectangle 5"/>
          <p:cNvSpPr>
            <a:spLocks noGrp="1" noChangeArrowheads="1"/>
          </p:cNvSpPr>
          <p:nvPr>
            <p:ph type="ftr" sz="quarter" idx="10"/>
          </p:nvPr>
        </p:nvSpPr>
        <p:spPr>
          <a:noFill/>
        </p:spPr>
        <p:txBody>
          <a:bodyPr/>
          <a:lstStyle/>
          <a:p>
            <a:r>
              <a:rPr lang="en-US"/>
              <a:t>CCNC, Inc. Training Sub-Committee</a:t>
            </a:r>
          </a:p>
        </p:txBody>
      </p:sp>
      <p:sp>
        <p:nvSpPr>
          <p:cNvPr id="33799"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p>
            <a:fld id="{CA6315F4-CA1F-42CC-A2C9-2DDF35777080}" type="slidenum">
              <a:rPr lang="en-US" smtClean="0"/>
              <a:pPr/>
              <a:t>8</a:t>
            </a:fld>
            <a:endParaRPr lang="en-US"/>
          </a:p>
        </p:txBody>
      </p:sp>
      <p:sp>
        <p:nvSpPr>
          <p:cNvPr id="12293" name="Rectangle 2"/>
          <p:cNvSpPr>
            <a:spLocks noGrp="1" noChangeArrowheads="1"/>
          </p:cNvSpPr>
          <p:nvPr>
            <p:ph type="title"/>
          </p:nvPr>
        </p:nvSpPr>
        <p:spPr>
          <a:xfrm>
            <a:off x="685800" y="646113"/>
            <a:ext cx="8229600" cy="1031875"/>
          </a:xfrm>
        </p:spPr>
        <p:txBody>
          <a:bodyPr/>
          <a:lstStyle/>
          <a:p>
            <a:pPr eaLnBrk="1" hangingPunct="1">
              <a:defRPr/>
            </a:pPr>
            <a:r>
              <a:rPr lang="en-US" sz="3600" dirty="0">
                <a:latin typeface="+mn-lt"/>
              </a:rPr>
              <a:t>Colorado Site Map – </a:t>
            </a:r>
            <a:r>
              <a:rPr lang="en-US" sz="2400" dirty="0">
                <a:latin typeface="+mn-lt"/>
              </a:rPr>
              <a:t>September 2008</a:t>
            </a:r>
            <a:br>
              <a:rPr lang="en-US" sz="2400" dirty="0">
                <a:latin typeface="+mn-lt"/>
              </a:rPr>
            </a:br>
            <a:r>
              <a:rPr lang="en-US" sz="2400" dirty="0">
                <a:latin typeface="+mn-lt"/>
              </a:rPr>
              <a:t>(www.ccncinc.org)</a:t>
            </a:r>
          </a:p>
        </p:txBody>
      </p:sp>
      <p:graphicFrame>
        <p:nvGraphicFramePr>
          <p:cNvPr id="60473" name="Group 57"/>
          <p:cNvGraphicFramePr>
            <a:graphicFrameLocks noGrp="1"/>
          </p:cNvGraphicFramePr>
          <p:nvPr/>
        </p:nvGraphicFramePr>
        <p:xfrm>
          <a:off x="6553200" y="4554538"/>
          <a:ext cx="2362200" cy="1828800"/>
        </p:xfrm>
        <a:graphic>
          <a:graphicData uri="http://schemas.openxmlformats.org/drawingml/2006/table">
            <a:tbl>
              <a:tblPr/>
              <a:tblGrid>
                <a:gridCol w="838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66FF"/>
                          </a:solidFill>
                          <a:effectLst/>
                          <a:latin typeface="Arial" charset="0"/>
                        </a:rPr>
                        <a:t>Blue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Zone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3300"/>
                          </a:solidFill>
                          <a:effectLst/>
                          <a:latin typeface="Arial" charset="0"/>
                        </a:rPr>
                        <a:t>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Zone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33CC33"/>
                          </a:solidFill>
                          <a:effectLst/>
                          <a:latin typeface="Arial" charset="0"/>
                        </a:rPr>
                        <a:t>Green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Zone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Gray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Future Sites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333" name="Text Box 58"/>
          <p:cNvSpPr txBox="1">
            <a:spLocks noChangeArrowheads="1"/>
          </p:cNvSpPr>
          <p:nvPr/>
        </p:nvSpPr>
        <p:spPr bwMode="auto">
          <a:xfrm>
            <a:off x="6477000" y="1524000"/>
            <a:ext cx="2492375" cy="2813050"/>
          </a:xfrm>
          <a:prstGeom prst="rect">
            <a:avLst/>
          </a:prstGeom>
          <a:noFill/>
          <a:ln w="9525">
            <a:noFill/>
            <a:miter lim="800000"/>
            <a:headEnd/>
            <a:tailEnd/>
          </a:ln>
        </p:spPr>
        <p:txBody>
          <a:bodyPr lIns="102833" tIns="51417" rIns="102833" bIns="51417">
            <a:spAutoFit/>
          </a:bodyPr>
          <a:lstStyle/>
          <a:p>
            <a:r>
              <a:rPr lang="en-US" sz="1600" b="1"/>
              <a:t>The Colorado Statewide Digital Trunked Radio System (DTRS) is a standards based digital trunked radio system consisting of over 160 sites and three zone controllers.  Upon build out the system will exceed 180 sites.</a:t>
            </a:r>
          </a:p>
        </p:txBody>
      </p:sp>
      <p:pic>
        <p:nvPicPr>
          <p:cNvPr id="13334" name="Picture 59" descr="C:\Documents and Settings\Michael Coleman\My Documents\CCNC\site lists\CCNC Sites September 2008_files\image_map.gif"/>
          <p:cNvPicPr>
            <a:picLocks noChangeAspect="1" noChangeArrowheads="1"/>
          </p:cNvPicPr>
          <p:nvPr/>
        </p:nvPicPr>
        <p:blipFill>
          <a:blip r:embed="rId3" cstate="print"/>
          <a:srcRect/>
          <a:stretch>
            <a:fillRect/>
          </a:stretch>
        </p:blipFill>
        <p:spPr bwMode="auto">
          <a:xfrm>
            <a:off x="227013" y="1938338"/>
            <a:ext cx="6194425" cy="4157662"/>
          </a:xfrm>
          <a:prstGeom prst="rect">
            <a:avLst/>
          </a:prstGeom>
          <a:noFill/>
          <a:ln w="9525">
            <a:noFill/>
            <a:miter lim="800000"/>
            <a:headEnd/>
            <a:tailEnd/>
          </a:ln>
        </p:spPr>
      </p:pic>
      <p:sp>
        <p:nvSpPr>
          <p:cNvPr id="13335" name="Rectangle 5"/>
          <p:cNvSpPr>
            <a:spLocks noGrp="1" noChangeArrowheads="1"/>
          </p:cNvSpPr>
          <p:nvPr>
            <p:ph type="ftr" sz="quarter" idx="10"/>
          </p:nvPr>
        </p:nvSpPr>
        <p:spPr>
          <a:noFill/>
        </p:spPr>
        <p:txBody>
          <a:bodyPr/>
          <a:lstStyle/>
          <a:p>
            <a:r>
              <a:rPr lang="en-US"/>
              <a:t>CCNC, Inc. Training Sub-Committee</a:t>
            </a:r>
          </a:p>
        </p:txBody>
      </p:sp>
      <p:sp>
        <p:nvSpPr>
          <p:cNvPr id="13336"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p>
            <a:fld id="{EEEB06D7-A2AF-4095-A2A0-269867006E07}" type="slidenum">
              <a:rPr lang="en-US" smtClean="0"/>
              <a:pPr/>
              <a:t>80</a:t>
            </a:fld>
            <a:endParaRPr lang="en-US"/>
          </a:p>
        </p:txBody>
      </p:sp>
      <p:sp>
        <p:nvSpPr>
          <p:cNvPr id="34819" name="Line 93"/>
          <p:cNvSpPr>
            <a:spLocks noChangeShapeType="1"/>
          </p:cNvSpPr>
          <p:nvPr/>
        </p:nvSpPr>
        <p:spPr bwMode="auto">
          <a:xfrm flipH="1">
            <a:off x="4495800" y="2895600"/>
            <a:ext cx="2133600" cy="1981200"/>
          </a:xfrm>
          <a:prstGeom prst="line">
            <a:avLst/>
          </a:prstGeom>
          <a:noFill/>
          <a:ln w="28575">
            <a:solidFill>
              <a:srgbClr val="FF3300"/>
            </a:solidFill>
            <a:round/>
            <a:headEnd/>
            <a:tailEnd/>
          </a:ln>
        </p:spPr>
        <p:txBody>
          <a:bodyPr wrap="none"/>
          <a:lstStyle/>
          <a:p>
            <a:endParaRPr lang="en-US"/>
          </a:p>
        </p:txBody>
      </p:sp>
      <p:sp>
        <p:nvSpPr>
          <p:cNvPr id="33798" name="Rectangle 2"/>
          <p:cNvSpPr>
            <a:spLocks noGrp="1" noChangeArrowheads="1"/>
          </p:cNvSpPr>
          <p:nvPr>
            <p:ph type="title"/>
          </p:nvPr>
        </p:nvSpPr>
        <p:spPr>
          <a:xfrm>
            <a:off x="0" y="928688"/>
            <a:ext cx="9144000" cy="600075"/>
          </a:xfrm>
        </p:spPr>
        <p:txBody>
          <a:bodyPr/>
          <a:lstStyle/>
          <a:p>
            <a:pPr eaLnBrk="1" hangingPunct="1">
              <a:defRPr/>
            </a:pPr>
            <a:r>
              <a:rPr lang="en-US" sz="3200" dirty="0">
                <a:solidFill>
                  <a:srgbClr val="008A3E"/>
                </a:solidFill>
                <a:latin typeface="+mn-lt"/>
              </a:rPr>
              <a:t>Colorado Statewide DTR System</a:t>
            </a:r>
          </a:p>
        </p:txBody>
      </p:sp>
      <p:grpSp>
        <p:nvGrpSpPr>
          <p:cNvPr id="34821" name="Group 106"/>
          <p:cNvGrpSpPr>
            <a:grpSpLocks/>
          </p:cNvGrpSpPr>
          <p:nvPr/>
        </p:nvGrpSpPr>
        <p:grpSpPr bwMode="auto">
          <a:xfrm>
            <a:off x="5334000" y="1752600"/>
            <a:ext cx="3581400" cy="2152650"/>
            <a:chOff x="3360" y="1104"/>
            <a:chExt cx="2256" cy="1356"/>
          </a:xfrm>
        </p:grpSpPr>
        <p:pic>
          <p:nvPicPr>
            <p:cNvPr id="34859" name="Picture 49" descr="C:\Program Files\Microsoft Office\Clipart\standard\stddir3\en00906_.wmf"/>
            <p:cNvPicPr>
              <a:picLocks noChangeAspect="1" noChangeArrowheads="1"/>
            </p:cNvPicPr>
            <p:nvPr/>
          </p:nvPicPr>
          <p:blipFill>
            <a:blip r:embed="rId2" cstate="print"/>
            <a:srcRect/>
            <a:stretch>
              <a:fillRect/>
            </a:stretch>
          </p:blipFill>
          <p:spPr bwMode="auto">
            <a:xfrm>
              <a:off x="3360" y="1428"/>
              <a:ext cx="383" cy="344"/>
            </a:xfrm>
            <a:prstGeom prst="rect">
              <a:avLst/>
            </a:prstGeom>
            <a:noFill/>
            <a:ln w="9525">
              <a:noFill/>
              <a:miter lim="800000"/>
              <a:headEnd/>
              <a:tailEnd/>
            </a:ln>
          </p:spPr>
        </p:pic>
        <p:pic>
          <p:nvPicPr>
            <p:cNvPr id="34860" name="Picture 50" descr="C:\Program Files\Microsoft Office\Clipart\standard\stddir3\en00906_.wmf"/>
            <p:cNvPicPr>
              <a:picLocks noChangeAspect="1" noChangeArrowheads="1"/>
            </p:cNvPicPr>
            <p:nvPr/>
          </p:nvPicPr>
          <p:blipFill>
            <a:blip r:embed="rId2" cstate="print"/>
            <a:srcRect/>
            <a:stretch>
              <a:fillRect/>
            </a:stretch>
          </p:blipFill>
          <p:spPr bwMode="auto">
            <a:xfrm>
              <a:off x="4250" y="1104"/>
              <a:ext cx="383" cy="344"/>
            </a:xfrm>
            <a:prstGeom prst="rect">
              <a:avLst/>
            </a:prstGeom>
            <a:noFill/>
            <a:ln w="9525">
              <a:noFill/>
              <a:miter lim="800000"/>
              <a:headEnd/>
              <a:tailEnd/>
            </a:ln>
          </p:spPr>
        </p:pic>
        <p:pic>
          <p:nvPicPr>
            <p:cNvPr id="34861" name="Picture 51" descr="C:\Program Files\Microsoft Office\Clipart\standard\stddir3\en00906_.wmf"/>
            <p:cNvPicPr>
              <a:picLocks noChangeAspect="1" noChangeArrowheads="1"/>
            </p:cNvPicPr>
            <p:nvPr/>
          </p:nvPicPr>
          <p:blipFill>
            <a:blip r:embed="rId2" cstate="print"/>
            <a:srcRect/>
            <a:stretch>
              <a:fillRect/>
            </a:stretch>
          </p:blipFill>
          <p:spPr bwMode="auto">
            <a:xfrm>
              <a:off x="5197" y="1462"/>
              <a:ext cx="383" cy="344"/>
            </a:xfrm>
            <a:prstGeom prst="rect">
              <a:avLst/>
            </a:prstGeom>
            <a:noFill/>
            <a:ln w="9525">
              <a:noFill/>
              <a:miter lim="800000"/>
              <a:headEnd/>
              <a:tailEnd/>
            </a:ln>
          </p:spPr>
        </p:pic>
        <p:pic>
          <p:nvPicPr>
            <p:cNvPr id="34862" name="Picture 52" descr="C:\Program Files\Microsoft Office\Clipart\standard\stddir3\en00906_.wmf"/>
            <p:cNvPicPr>
              <a:picLocks noChangeAspect="1" noChangeArrowheads="1"/>
            </p:cNvPicPr>
            <p:nvPr/>
          </p:nvPicPr>
          <p:blipFill>
            <a:blip r:embed="rId2" cstate="print"/>
            <a:srcRect/>
            <a:stretch>
              <a:fillRect/>
            </a:stretch>
          </p:blipFill>
          <p:spPr bwMode="auto">
            <a:xfrm>
              <a:off x="3360" y="2088"/>
              <a:ext cx="383" cy="344"/>
            </a:xfrm>
            <a:prstGeom prst="rect">
              <a:avLst/>
            </a:prstGeom>
            <a:noFill/>
            <a:ln w="9525">
              <a:noFill/>
              <a:miter lim="800000"/>
              <a:headEnd/>
              <a:tailEnd/>
            </a:ln>
          </p:spPr>
        </p:pic>
        <p:pic>
          <p:nvPicPr>
            <p:cNvPr id="34863" name="Picture 53" descr="C:\Program Files\Microsoft Office\Clipart\standard\stddir3\en00906_.wmf"/>
            <p:cNvPicPr>
              <a:picLocks noChangeAspect="1" noChangeArrowheads="1"/>
            </p:cNvPicPr>
            <p:nvPr/>
          </p:nvPicPr>
          <p:blipFill>
            <a:blip r:embed="rId2" cstate="print"/>
            <a:srcRect/>
            <a:stretch>
              <a:fillRect/>
            </a:stretch>
          </p:blipFill>
          <p:spPr bwMode="auto">
            <a:xfrm>
              <a:off x="4242" y="2116"/>
              <a:ext cx="383" cy="344"/>
            </a:xfrm>
            <a:prstGeom prst="rect">
              <a:avLst/>
            </a:prstGeom>
            <a:noFill/>
            <a:ln w="9525">
              <a:noFill/>
              <a:miter lim="800000"/>
              <a:headEnd/>
              <a:tailEnd/>
            </a:ln>
          </p:spPr>
        </p:pic>
        <p:grpSp>
          <p:nvGrpSpPr>
            <p:cNvPr id="34864" name="Group 105"/>
            <p:cNvGrpSpPr>
              <a:grpSpLocks/>
            </p:cNvGrpSpPr>
            <p:nvPr/>
          </p:nvGrpSpPr>
          <p:grpSpPr bwMode="auto">
            <a:xfrm>
              <a:off x="4176" y="1680"/>
              <a:ext cx="556" cy="288"/>
              <a:chOff x="4176" y="1680"/>
              <a:chExt cx="556" cy="288"/>
            </a:xfrm>
          </p:grpSpPr>
          <p:sp>
            <p:nvSpPr>
              <p:cNvPr id="34872" name="modem"/>
              <p:cNvSpPr>
                <a:spLocks noEditPoints="1" noChangeArrowheads="1"/>
              </p:cNvSpPr>
              <p:nvPr/>
            </p:nvSpPr>
            <p:spPr bwMode="auto">
              <a:xfrm>
                <a:off x="4176" y="1726"/>
                <a:ext cx="519" cy="15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16 w 21600"/>
                  <a:gd name="T31" fmla="*/ 22436 h 21600"/>
                  <a:gd name="T32" fmla="*/ 21184 w 21600"/>
                  <a:gd name="T33" fmla="*/ 2996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noFill/>
              <a:ln w="9525">
                <a:solidFill>
                  <a:srgbClr val="000000"/>
                </a:solidFill>
                <a:miter lim="800000"/>
                <a:headEnd/>
                <a:tailEnd/>
              </a:ln>
            </p:spPr>
            <p:txBody>
              <a:bodyPr/>
              <a:lstStyle/>
              <a:p>
                <a:endParaRPr lang="en-US"/>
              </a:p>
            </p:txBody>
          </p:sp>
          <p:sp>
            <p:nvSpPr>
              <p:cNvPr id="34873" name="Text Box 56"/>
              <p:cNvSpPr txBox="1">
                <a:spLocks noChangeArrowheads="1"/>
              </p:cNvSpPr>
              <p:nvPr/>
            </p:nvSpPr>
            <p:spPr bwMode="auto">
              <a:xfrm>
                <a:off x="4176" y="1680"/>
                <a:ext cx="556" cy="288"/>
              </a:xfrm>
              <a:prstGeom prst="rect">
                <a:avLst/>
              </a:prstGeom>
              <a:noFill/>
              <a:ln w="9525">
                <a:noFill/>
                <a:miter lim="800000"/>
                <a:headEnd/>
                <a:tailEnd/>
              </a:ln>
            </p:spPr>
            <p:txBody>
              <a:bodyPr>
                <a:spAutoFit/>
              </a:bodyPr>
              <a:lstStyle/>
              <a:p>
                <a:pPr algn="ctr" eaLnBrk="1" hangingPunct="1">
                  <a:spcBef>
                    <a:spcPct val="50000"/>
                  </a:spcBef>
                </a:pPr>
                <a:r>
                  <a:rPr lang="en-US" sz="1200" b="1">
                    <a:latin typeface="Times New Roman" pitchFamily="18" charset="0"/>
                  </a:rPr>
                  <a:t>Zone Controller</a:t>
                </a:r>
              </a:p>
            </p:txBody>
          </p:sp>
        </p:grpSp>
        <p:sp>
          <p:nvSpPr>
            <p:cNvPr id="34865" name="Line 57"/>
            <p:cNvSpPr>
              <a:spLocks noChangeShapeType="1"/>
            </p:cNvSpPr>
            <p:nvPr/>
          </p:nvSpPr>
          <p:spPr bwMode="auto">
            <a:xfrm flipH="1">
              <a:off x="4712" y="1723"/>
              <a:ext cx="640" cy="45"/>
            </a:xfrm>
            <a:prstGeom prst="line">
              <a:avLst/>
            </a:prstGeom>
            <a:noFill/>
            <a:ln w="28575">
              <a:solidFill>
                <a:schemeClr val="folHlink"/>
              </a:solidFill>
              <a:round/>
              <a:headEnd type="triangle" w="med" len="med"/>
              <a:tailEnd type="triangle" w="med" len="med"/>
            </a:ln>
          </p:spPr>
          <p:txBody>
            <a:bodyPr wrap="none" anchor="ctr"/>
            <a:lstStyle/>
            <a:p>
              <a:endParaRPr lang="en-US"/>
            </a:p>
          </p:txBody>
        </p:sp>
        <p:sp>
          <p:nvSpPr>
            <p:cNvPr id="34866" name="Line 58"/>
            <p:cNvSpPr>
              <a:spLocks noChangeShapeType="1"/>
            </p:cNvSpPr>
            <p:nvPr/>
          </p:nvSpPr>
          <p:spPr bwMode="auto">
            <a:xfrm>
              <a:off x="4454" y="1448"/>
              <a:ext cx="0" cy="265"/>
            </a:xfrm>
            <a:prstGeom prst="line">
              <a:avLst/>
            </a:prstGeom>
            <a:noFill/>
            <a:ln w="28575">
              <a:solidFill>
                <a:schemeClr val="folHlink"/>
              </a:solidFill>
              <a:round/>
              <a:headEnd type="triangle" w="med" len="med"/>
              <a:tailEnd type="triangle" w="med" len="med"/>
            </a:ln>
          </p:spPr>
          <p:txBody>
            <a:bodyPr wrap="none" anchor="ctr"/>
            <a:lstStyle/>
            <a:p>
              <a:endParaRPr lang="en-US"/>
            </a:p>
          </p:txBody>
        </p:sp>
        <p:sp>
          <p:nvSpPr>
            <p:cNvPr id="34867" name="Line 59"/>
            <p:cNvSpPr>
              <a:spLocks noChangeShapeType="1"/>
            </p:cNvSpPr>
            <p:nvPr/>
          </p:nvSpPr>
          <p:spPr bwMode="auto">
            <a:xfrm>
              <a:off x="3596" y="1692"/>
              <a:ext cx="564" cy="83"/>
            </a:xfrm>
            <a:prstGeom prst="line">
              <a:avLst/>
            </a:prstGeom>
            <a:noFill/>
            <a:ln w="28575">
              <a:solidFill>
                <a:schemeClr val="folHlink"/>
              </a:solidFill>
              <a:round/>
              <a:headEnd type="triangle" w="med" len="med"/>
              <a:tailEnd type="triangle" w="med" len="med"/>
            </a:ln>
          </p:spPr>
          <p:txBody>
            <a:bodyPr wrap="none" anchor="ctr"/>
            <a:lstStyle/>
            <a:p>
              <a:endParaRPr lang="en-US"/>
            </a:p>
          </p:txBody>
        </p:sp>
        <p:sp>
          <p:nvSpPr>
            <p:cNvPr id="34868" name="Line 60"/>
            <p:cNvSpPr>
              <a:spLocks noChangeShapeType="1"/>
            </p:cNvSpPr>
            <p:nvPr/>
          </p:nvSpPr>
          <p:spPr bwMode="auto">
            <a:xfrm flipV="1">
              <a:off x="3608" y="1888"/>
              <a:ext cx="568" cy="337"/>
            </a:xfrm>
            <a:prstGeom prst="line">
              <a:avLst/>
            </a:prstGeom>
            <a:noFill/>
            <a:ln w="28575">
              <a:solidFill>
                <a:schemeClr val="folHlink"/>
              </a:solidFill>
              <a:round/>
              <a:headEnd type="triangle" w="med" len="med"/>
              <a:tailEnd type="triangle" w="med" len="med"/>
            </a:ln>
          </p:spPr>
          <p:txBody>
            <a:bodyPr wrap="none" anchor="ctr"/>
            <a:lstStyle/>
            <a:p>
              <a:endParaRPr lang="en-US"/>
            </a:p>
          </p:txBody>
        </p:sp>
        <p:sp>
          <p:nvSpPr>
            <p:cNvPr id="34869" name="Line 61"/>
            <p:cNvSpPr>
              <a:spLocks noChangeShapeType="1"/>
            </p:cNvSpPr>
            <p:nvPr/>
          </p:nvSpPr>
          <p:spPr bwMode="auto">
            <a:xfrm flipV="1">
              <a:off x="4438" y="1885"/>
              <a:ext cx="0" cy="299"/>
            </a:xfrm>
            <a:prstGeom prst="line">
              <a:avLst/>
            </a:prstGeom>
            <a:noFill/>
            <a:ln w="28575">
              <a:solidFill>
                <a:schemeClr val="folHlink"/>
              </a:solidFill>
              <a:round/>
              <a:headEnd type="triangle" w="med" len="med"/>
              <a:tailEnd type="triangle" w="med" len="med"/>
            </a:ln>
          </p:spPr>
          <p:txBody>
            <a:bodyPr wrap="none" anchor="ctr"/>
            <a:lstStyle/>
            <a:p>
              <a:endParaRPr lang="en-US"/>
            </a:p>
          </p:txBody>
        </p:sp>
        <p:pic>
          <p:nvPicPr>
            <p:cNvPr id="34870" name="Picture 67" descr="C:\Program Files\Microsoft Office\Clipart\standard\stddir3\en00906_.wmf"/>
            <p:cNvPicPr>
              <a:picLocks noChangeAspect="1" noChangeArrowheads="1"/>
            </p:cNvPicPr>
            <p:nvPr/>
          </p:nvPicPr>
          <p:blipFill>
            <a:blip r:embed="rId2" cstate="print"/>
            <a:srcRect/>
            <a:stretch>
              <a:fillRect/>
            </a:stretch>
          </p:blipFill>
          <p:spPr bwMode="auto">
            <a:xfrm>
              <a:off x="5233" y="2071"/>
              <a:ext cx="383" cy="344"/>
            </a:xfrm>
            <a:prstGeom prst="rect">
              <a:avLst/>
            </a:prstGeom>
            <a:noFill/>
            <a:ln w="9525">
              <a:noFill/>
              <a:miter lim="800000"/>
              <a:headEnd/>
              <a:tailEnd/>
            </a:ln>
          </p:spPr>
        </p:pic>
        <p:sp>
          <p:nvSpPr>
            <p:cNvPr id="34871" name="Line 68"/>
            <p:cNvSpPr>
              <a:spLocks noChangeShapeType="1"/>
            </p:cNvSpPr>
            <p:nvPr/>
          </p:nvSpPr>
          <p:spPr bwMode="auto">
            <a:xfrm flipH="1" flipV="1">
              <a:off x="4704" y="1892"/>
              <a:ext cx="680" cy="282"/>
            </a:xfrm>
            <a:prstGeom prst="line">
              <a:avLst/>
            </a:prstGeom>
            <a:noFill/>
            <a:ln w="28575">
              <a:solidFill>
                <a:schemeClr val="folHlink"/>
              </a:solidFill>
              <a:round/>
              <a:headEnd type="triangle" w="med" len="med"/>
              <a:tailEnd type="triangle" w="med" len="med"/>
            </a:ln>
          </p:spPr>
          <p:txBody>
            <a:bodyPr wrap="none" anchor="ctr"/>
            <a:lstStyle/>
            <a:p>
              <a:endParaRPr lang="en-US"/>
            </a:p>
          </p:txBody>
        </p:sp>
      </p:grpSp>
      <p:grpSp>
        <p:nvGrpSpPr>
          <p:cNvPr id="34822" name="Group 108"/>
          <p:cNvGrpSpPr>
            <a:grpSpLocks/>
          </p:cNvGrpSpPr>
          <p:nvPr/>
        </p:nvGrpSpPr>
        <p:grpSpPr bwMode="auto">
          <a:xfrm>
            <a:off x="2819400" y="3886200"/>
            <a:ext cx="3581400" cy="2152650"/>
            <a:chOff x="1776" y="2448"/>
            <a:chExt cx="2256" cy="1356"/>
          </a:xfrm>
        </p:grpSpPr>
        <p:pic>
          <p:nvPicPr>
            <p:cNvPr id="34844" name="Picture 71" descr="C:\Program Files\Microsoft Office\Clipart\standard\stddir3\en00906_.wmf"/>
            <p:cNvPicPr>
              <a:picLocks noChangeAspect="1" noChangeArrowheads="1"/>
            </p:cNvPicPr>
            <p:nvPr/>
          </p:nvPicPr>
          <p:blipFill>
            <a:blip r:embed="rId2" cstate="print"/>
            <a:srcRect/>
            <a:stretch>
              <a:fillRect/>
            </a:stretch>
          </p:blipFill>
          <p:spPr bwMode="auto">
            <a:xfrm>
              <a:off x="1776" y="2772"/>
              <a:ext cx="383" cy="344"/>
            </a:xfrm>
            <a:prstGeom prst="rect">
              <a:avLst/>
            </a:prstGeom>
            <a:noFill/>
            <a:ln w="9525">
              <a:noFill/>
              <a:miter lim="800000"/>
              <a:headEnd/>
              <a:tailEnd/>
            </a:ln>
          </p:spPr>
        </p:pic>
        <p:pic>
          <p:nvPicPr>
            <p:cNvPr id="34845" name="Picture 72" descr="C:\Program Files\Microsoft Office\Clipart\standard\stddir3\en00906_.wmf"/>
            <p:cNvPicPr>
              <a:picLocks noChangeAspect="1" noChangeArrowheads="1"/>
            </p:cNvPicPr>
            <p:nvPr/>
          </p:nvPicPr>
          <p:blipFill>
            <a:blip r:embed="rId2" cstate="print"/>
            <a:srcRect/>
            <a:stretch>
              <a:fillRect/>
            </a:stretch>
          </p:blipFill>
          <p:spPr bwMode="auto">
            <a:xfrm>
              <a:off x="2666" y="2448"/>
              <a:ext cx="383" cy="344"/>
            </a:xfrm>
            <a:prstGeom prst="rect">
              <a:avLst/>
            </a:prstGeom>
            <a:noFill/>
            <a:ln w="9525">
              <a:noFill/>
              <a:miter lim="800000"/>
              <a:headEnd/>
              <a:tailEnd/>
            </a:ln>
          </p:spPr>
        </p:pic>
        <p:pic>
          <p:nvPicPr>
            <p:cNvPr id="34846" name="Picture 73" descr="C:\Program Files\Microsoft Office\Clipart\standard\stddir3\en00906_.wmf"/>
            <p:cNvPicPr>
              <a:picLocks noChangeAspect="1" noChangeArrowheads="1"/>
            </p:cNvPicPr>
            <p:nvPr/>
          </p:nvPicPr>
          <p:blipFill>
            <a:blip r:embed="rId2" cstate="print"/>
            <a:srcRect/>
            <a:stretch>
              <a:fillRect/>
            </a:stretch>
          </p:blipFill>
          <p:spPr bwMode="auto">
            <a:xfrm>
              <a:off x="3613" y="2806"/>
              <a:ext cx="383" cy="344"/>
            </a:xfrm>
            <a:prstGeom prst="rect">
              <a:avLst/>
            </a:prstGeom>
            <a:noFill/>
            <a:ln w="9525">
              <a:noFill/>
              <a:miter lim="800000"/>
              <a:headEnd/>
              <a:tailEnd/>
            </a:ln>
          </p:spPr>
        </p:pic>
        <p:pic>
          <p:nvPicPr>
            <p:cNvPr id="34847" name="Picture 74" descr="C:\Program Files\Microsoft Office\Clipart\standard\stddir3\en00906_.wmf"/>
            <p:cNvPicPr>
              <a:picLocks noChangeAspect="1" noChangeArrowheads="1"/>
            </p:cNvPicPr>
            <p:nvPr/>
          </p:nvPicPr>
          <p:blipFill>
            <a:blip r:embed="rId2" cstate="print"/>
            <a:srcRect/>
            <a:stretch>
              <a:fillRect/>
            </a:stretch>
          </p:blipFill>
          <p:spPr bwMode="auto">
            <a:xfrm>
              <a:off x="1776" y="3432"/>
              <a:ext cx="383" cy="344"/>
            </a:xfrm>
            <a:prstGeom prst="rect">
              <a:avLst/>
            </a:prstGeom>
            <a:noFill/>
            <a:ln w="9525">
              <a:noFill/>
              <a:miter lim="800000"/>
              <a:headEnd/>
              <a:tailEnd/>
            </a:ln>
          </p:spPr>
        </p:pic>
        <p:pic>
          <p:nvPicPr>
            <p:cNvPr id="34848" name="Picture 75" descr="C:\Program Files\Microsoft Office\Clipart\standard\stddir3\en00906_.wmf"/>
            <p:cNvPicPr>
              <a:picLocks noChangeAspect="1" noChangeArrowheads="1"/>
            </p:cNvPicPr>
            <p:nvPr/>
          </p:nvPicPr>
          <p:blipFill>
            <a:blip r:embed="rId2" cstate="print"/>
            <a:srcRect/>
            <a:stretch>
              <a:fillRect/>
            </a:stretch>
          </p:blipFill>
          <p:spPr bwMode="auto">
            <a:xfrm>
              <a:off x="2658" y="3460"/>
              <a:ext cx="383" cy="344"/>
            </a:xfrm>
            <a:prstGeom prst="rect">
              <a:avLst/>
            </a:prstGeom>
            <a:noFill/>
            <a:ln w="9525">
              <a:noFill/>
              <a:miter lim="800000"/>
              <a:headEnd/>
              <a:tailEnd/>
            </a:ln>
          </p:spPr>
        </p:pic>
        <p:grpSp>
          <p:nvGrpSpPr>
            <p:cNvPr id="34849" name="Group 107"/>
            <p:cNvGrpSpPr>
              <a:grpSpLocks/>
            </p:cNvGrpSpPr>
            <p:nvPr/>
          </p:nvGrpSpPr>
          <p:grpSpPr bwMode="auto">
            <a:xfrm>
              <a:off x="2592" y="3024"/>
              <a:ext cx="556" cy="288"/>
              <a:chOff x="2592" y="3024"/>
              <a:chExt cx="556" cy="288"/>
            </a:xfrm>
          </p:grpSpPr>
          <p:sp>
            <p:nvSpPr>
              <p:cNvPr id="34857" name="modem"/>
              <p:cNvSpPr>
                <a:spLocks noEditPoints="1" noChangeArrowheads="1"/>
              </p:cNvSpPr>
              <p:nvPr/>
            </p:nvSpPr>
            <p:spPr bwMode="auto">
              <a:xfrm>
                <a:off x="2592" y="3070"/>
                <a:ext cx="519" cy="15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16 w 21600"/>
                  <a:gd name="T31" fmla="*/ 22436 h 21600"/>
                  <a:gd name="T32" fmla="*/ 21184 w 21600"/>
                  <a:gd name="T33" fmla="*/ 2996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noFill/>
              <a:ln w="9525">
                <a:solidFill>
                  <a:srgbClr val="000000"/>
                </a:solidFill>
                <a:miter lim="800000"/>
                <a:headEnd/>
                <a:tailEnd/>
              </a:ln>
            </p:spPr>
            <p:txBody>
              <a:bodyPr/>
              <a:lstStyle/>
              <a:p>
                <a:endParaRPr lang="en-US"/>
              </a:p>
            </p:txBody>
          </p:sp>
          <p:sp>
            <p:nvSpPr>
              <p:cNvPr id="34858" name="Text Box 78"/>
              <p:cNvSpPr txBox="1">
                <a:spLocks noChangeArrowheads="1"/>
              </p:cNvSpPr>
              <p:nvPr/>
            </p:nvSpPr>
            <p:spPr bwMode="auto">
              <a:xfrm>
                <a:off x="2592" y="3024"/>
                <a:ext cx="556" cy="288"/>
              </a:xfrm>
              <a:prstGeom prst="rect">
                <a:avLst/>
              </a:prstGeom>
              <a:noFill/>
              <a:ln w="9525">
                <a:noFill/>
                <a:miter lim="800000"/>
                <a:headEnd/>
                <a:tailEnd/>
              </a:ln>
            </p:spPr>
            <p:txBody>
              <a:bodyPr>
                <a:spAutoFit/>
              </a:bodyPr>
              <a:lstStyle/>
              <a:p>
                <a:pPr algn="ctr" eaLnBrk="1" hangingPunct="1">
                  <a:spcBef>
                    <a:spcPct val="50000"/>
                  </a:spcBef>
                </a:pPr>
                <a:r>
                  <a:rPr lang="en-US" sz="1200" b="1">
                    <a:latin typeface="Times New Roman" pitchFamily="18" charset="0"/>
                  </a:rPr>
                  <a:t>Zone Controller</a:t>
                </a:r>
              </a:p>
            </p:txBody>
          </p:sp>
        </p:grpSp>
        <p:sp>
          <p:nvSpPr>
            <p:cNvPr id="34850" name="Line 79"/>
            <p:cNvSpPr>
              <a:spLocks noChangeShapeType="1"/>
            </p:cNvSpPr>
            <p:nvPr/>
          </p:nvSpPr>
          <p:spPr bwMode="auto">
            <a:xfrm flipH="1">
              <a:off x="3128" y="3067"/>
              <a:ext cx="640" cy="45"/>
            </a:xfrm>
            <a:prstGeom prst="line">
              <a:avLst/>
            </a:prstGeom>
            <a:noFill/>
            <a:ln w="28575">
              <a:solidFill>
                <a:schemeClr val="folHlink"/>
              </a:solidFill>
              <a:round/>
              <a:headEnd type="triangle" w="med" len="med"/>
              <a:tailEnd type="triangle" w="med" len="med"/>
            </a:ln>
          </p:spPr>
          <p:txBody>
            <a:bodyPr wrap="none" anchor="ctr"/>
            <a:lstStyle/>
            <a:p>
              <a:endParaRPr lang="en-US"/>
            </a:p>
          </p:txBody>
        </p:sp>
        <p:sp>
          <p:nvSpPr>
            <p:cNvPr id="34851" name="Line 80"/>
            <p:cNvSpPr>
              <a:spLocks noChangeShapeType="1"/>
            </p:cNvSpPr>
            <p:nvPr/>
          </p:nvSpPr>
          <p:spPr bwMode="auto">
            <a:xfrm>
              <a:off x="2870" y="2792"/>
              <a:ext cx="0" cy="265"/>
            </a:xfrm>
            <a:prstGeom prst="line">
              <a:avLst/>
            </a:prstGeom>
            <a:noFill/>
            <a:ln w="28575">
              <a:solidFill>
                <a:schemeClr val="folHlink"/>
              </a:solidFill>
              <a:round/>
              <a:headEnd type="triangle" w="med" len="med"/>
              <a:tailEnd type="triangle" w="med" len="med"/>
            </a:ln>
          </p:spPr>
          <p:txBody>
            <a:bodyPr wrap="none" anchor="ctr"/>
            <a:lstStyle/>
            <a:p>
              <a:endParaRPr lang="en-US"/>
            </a:p>
          </p:txBody>
        </p:sp>
        <p:sp>
          <p:nvSpPr>
            <p:cNvPr id="34852" name="Line 81"/>
            <p:cNvSpPr>
              <a:spLocks noChangeShapeType="1"/>
            </p:cNvSpPr>
            <p:nvPr/>
          </p:nvSpPr>
          <p:spPr bwMode="auto">
            <a:xfrm>
              <a:off x="2012" y="3036"/>
              <a:ext cx="564" cy="83"/>
            </a:xfrm>
            <a:prstGeom prst="line">
              <a:avLst/>
            </a:prstGeom>
            <a:noFill/>
            <a:ln w="28575">
              <a:solidFill>
                <a:schemeClr val="folHlink"/>
              </a:solidFill>
              <a:round/>
              <a:headEnd type="triangle" w="med" len="med"/>
              <a:tailEnd type="triangle" w="med" len="med"/>
            </a:ln>
          </p:spPr>
          <p:txBody>
            <a:bodyPr wrap="none" anchor="ctr"/>
            <a:lstStyle/>
            <a:p>
              <a:endParaRPr lang="en-US"/>
            </a:p>
          </p:txBody>
        </p:sp>
        <p:sp>
          <p:nvSpPr>
            <p:cNvPr id="34853" name="Line 82"/>
            <p:cNvSpPr>
              <a:spLocks noChangeShapeType="1"/>
            </p:cNvSpPr>
            <p:nvPr/>
          </p:nvSpPr>
          <p:spPr bwMode="auto">
            <a:xfrm flipV="1">
              <a:off x="2024" y="3232"/>
              <a:ext cx="568" cy="337"/>
            </a:xfrm>
            <a:prstGeom prst="line">
              <a:avLst/>
            </a:prstGeom>
            <a:noFill/>
            <a:ln w="28575">
              <a:solidFill>
                <a:schemeClr val="folHlink"/>
              </a:solidFill>
              <a:round/>
              <a:headEnd type="triangle" w="med" len="med"/>
              <a:tailEnd type="triangle" w="med" len="med"/>
            </a:ln>
          </p:spPr>
          <p:txBody>
            <a:bodyPr wrap="none" anchor="ctr"/>
            <a:lstStyle/>
            <a:p>
              <a:endParaRPr lang="en-US"/>
            </a:p>
          </p:txBody>
        </p:sp>
        <p:sp>
          <p:nvSpPr>
            <p:cNvPr id="34854" name="Line 83"/>
            <p:cNvSpPr>
              <a:spLocks noChangeShapeType="1"/>
            </p:cNvSpPr>
            <p:nvPr/>
          </p:nvSpPr>
          <p:spPr bwMode="auto">
            <a:xfrm flipV="1">
              <a:off x="2854" y="3229"/>
              <a:ext cx="0" cy="299"/>
            </a:xfrm>
            <a:prstGeom prst="line">
              <a:avLst/>
            </a:prstGeom>
            <a:noFill/>
            <a:ln w="28575">
              <a:solidFill>
                <a:schemeClr val="folHlink"/>
              </a:solidFill>
              <a:round/>
              <a:headEnd type="triangle" w="med" len="med"/>
              <a:tailEnd type="triangle" w="med" len="med"/>
            </a:ln>
          </p:spPr>
          <p:txBody>
            <a:bodyPr wrap="none" anchor="ctr"/>
            <a:lstStyle/>
            <a:p>
              <a:endParaRPr lang="en-US"/>
            </a:p>
          </p:txBody>
        </p:sp>
        <p:pic>
          <p:nvPicPr>
            <p:cNvPr id="34855" name="Picture 89" descr="C:\Program Files\Microsoft Office\Clipart\standard\stddir3\en00906_.wmf"/>
            <p:cNvPicPr>
              <a:picLocks noChangeAspect="1" noChangeArrowheads="1"/>
            </p:cNvPicPr>
            <p:nvPr/>
          </p:nvPicPr>
          <p:blipFill>
            <a:blip r:embed="rId2" cstate="print"/>
            <a:srcRect/>
            <a:stretch>
              <a:fillRect/>
            </a:stretch>
          </p:blipFill>
          <p:spPr bwMode="auto">
            <a:xfrm>
              <a:off x="3649" y="3415"/>
              <a:ext cx="383" cy="344"/>
            </a:xfrm>
            <a:prstGeom prst="rect">
              <a:avLst/>
            </a:prstGeom>
            <a:noFill/>
            <a:ln w="9525">
              <a:noFill/>
              <a:miter lim="800000"/>
              <a:headEnd/>
              <a:tailEnd/>
            </a:ln>
          </p:spPr>
        </p:pic>
        <p:sp>
          <p:nvSpPr>
            <p:cNvPr id="34856" name="Line 90"/>
            <p:cNvSpPr>
              <a:spLocks noChangeShapeType="1"/>
            </p:cNvSpPr>
            <p:nvPr/>
          </p:nvSpPr>
          <p:spPr bwMode="auto">
            <a:xfrm flipH="1" flipV="1">
              <a:off x="3120" y="3236"/>
              <a:ext cx="680" cy="282"/>
            </a:xfrm>
            <a:prstGeom prst="line">
              <a:avLst/>
            </a:prstGeom>
            <a:noFill/>
            <a:ln w="28575">
              <a:solidFill>
                <a:schemeClr val="folHlink"/>
              </a:solidFill>
              <a:round/>
              <a:headEnd type="triangle" w="med" len="med"/>
              <a:tailEnd type="triangle" w="med" len="med"/>
            </a:ln>
          </p:spPr>
          <p:txBody>
            <a:bodyPr wrap="none" anchor="ctr"/>
            <a:lstStyle/>
            <a:p>
              <a:endParaRPr lang="en-US"/>
            </a:p>
          </p:txBody>
        </p:sp>
      </p:grpSp>
      <p:sp>
        <p:nvSpPr>
          <p:cNvPr id="34823" name="Line 92"/>
          <p:cNvSpPr>
            <a:spLocks noChangeShapeType="1"/>
          </p:cNvSpPr>
          <p:nvPr/>
        </p:nvSpPr>
        <p:spPr bwMode="auto">
          <a:xfrm>
            <a:off x="2362200" y="2895600"/>
            <a:ext cx="2133600" cy="1981200"/>
          </a:xfrm>
          <a:prstGeom prst="line">
            <a:avLst/>
          </a:prstGeom>
          <a:noFill/>
          <a:ln w="28575">
            <a:solidFill>
              <a:srgbClr val="FF3300"/>
            </a:solidFill>
            <a:round/>
            <a:headEnd/>
            <a:tailEnd/>
          </a:ln>
        </p:spPr>
        <p:txBody>
          <a:bodyPr wrap="none"/>
          <a:lstStyle/>
          <a:p>
            <a:endParaRPr lang="en-US"/>
          </a:p>
        </p:txBody>
      </p:sp>
      <p:sp>
        <p:nvSpPr>
          <p:cNvPr id="34824" name="Line 94"/>
          <p:cNvSpPr>
            <a:spLocks noChangeShapeType="1"/>
          </p:cNvSpPr>
          <p:nvPr/>
        </p:nvSpPr>
        <p:spPr bwMode="auto">
          <a:xfrm flipV="1">
            <a:off x="2362200" y="2895600"/>
            <a:ext cx="4267200" cy="0"/>
          </a:xfrm>
          <a:prstGeom prst="line">
            <a:avLst/>
          </a:prstGeom>
          <a:noFill/>
          <a:ln w="28575">
            <a:solidFill>
              <a:srgbClr val="FF3300"/>
            </a:solidFill>
            <a:round/>
            <a:headEnd/>
            <a:tailEnd/>
          </a:ln>
        </p:spPr>
        <p:txBody>
          <a:bodyPr wrap="none"/>
          <a:lstStyle/>
          <a:p>
            <a:endParaRPr lang="en-US"/>
          </a:p>
        </p:txBody>
      </p:sp>
      <p:sp>
        <p:nvSpPr>
          <p:cNvPr id="33803" name="Text Box 95"/>
          <p:cNvSpPr txBox="1">
            <a:spLocks noChangeArrowheads="1"/>
          </p:cNvSpPr>
          <p:nvPr/>
        </p:nvSpPr>
        <p:spPr bwMode="auto">
          <a:xfrm>
            <a:off x="457200" y="4648200"/>
            <a:ext cx="2133600" cy="923925"/>
          </a:xfrm>
          <a:prstGeom prst="rect">
            <a:avLst/>
          </a:prstGeom>
          <a:noFill/>
          <a:ln w="9525">
            <a:noFill/>
            <a:miter lim="800000"/>
            <a:headEnd/>
            <a:tailEnd/>
          </a:ln>
        </p:spPr>
        <p:txBody>
          <a:bodyPr>
            <a:spAutoFit/>
          </a:bodyPr>
          <a:lstStyle/>
          <a:p>
            <a:pPr algn="ctr" eaLnBrk="1" hangingPunct="1">
              <a:spcBef>
                <a:spcPct val="50000"/>
              </a:spcBef>
              <a:defRPr/>
            </a:pPr>
            <a:r>
              <a:rPr lang="en-US" i="1" dirty="0">
                <a:latin typeface="+mn-lt"/>
              </a:rPr>
              <a:t>Currently, 3 Zones are active in Colorado.</a:t>
            </a:r>
          </a:p>
        </p:txBody>
      </p:sp>
      <p:grpSp>
        <p:nvGrpSpPr>
          <p:cNvPr id="34826" name="Group 104"/>
          <p:cNvGrpSpPr>
            <a:grpSpLocks/>
          </p:cNvGrpSpPr>
          <p:nvPr/>
        </p:nvGrpSpPr>
        <p:grpSpPr bwMode="auto">
          <a:xfrm>
            <a:off x="228600" y="1752600"/>
            <a:ext cx="3581400" cy="2152650"/>
            <a:chOff x="144" y="1104"/>
            <a:chExt cx="2256" cy="1356"/>
          </a:xfrm>
        </p:grpSpPr>
        <p:pic>
          <p:nvPicPr>
            <p:cNvPr id="34829" name="Picture 4" descr="C:\Program Files\Microsoft Office\Clipart\standard\stddir3\en00906_.wmf"/>
            <p:cNvPicPr>
              <a:picLocks noChangeAspect="1" noChangeArrowheads="1"/>
            </p:cNvPicPr>
            <p:nvPr/>
          </p:nvPicPr>
          <p:blipFill>
            <a:blip r:embed="rId2" cstate="print"/>
            <a:srcRect/>
            <a:stretch>
              <a:fillRect/>
            </a:stretch>
          </p:blipFill>
          <p:spPr bwMode="auto">
            <a:xfrm>
              <a:off x="144" y="1428"/>
              <a:ext cx="383" cy="344"/>
            </a:xfrm>
            <a:prstGeom prst="rect">
              <a:avLst/>
            </a:prstGeom>
            <a:noFill/>
            <a:ln w="9525">
              <a:noFill/>
              <a:miter lim="800000"/>
              <a:headEnd/>
              <a:tailEnd/>
            </a:ln>
          </p:spPr>
        </p:pic>
        <p:pic>
          <p:nvPicPr>
            <p:cNvPr id="34830" name="Picture 5" descr="C:\Program Files\Microsoft Office\Clipart\standard\stddir3\en00906_.wmf"/>
            <p:cNvPicPr>
              <a:picLocks noChangeAspect="1" noChangeArrowheads="1"/>
            </p:cNvPicPr>
            <p:nvPr/>
          </p:nvPicPr>
          <p:blipFill>
            <a:blip r:embed="rId2" cstate="print"/>
            <a:srcRect/>
            <a:stretch>
              <a:fillRect/>
            </a:stretch>
          </p:blipFill>
          <p:spPr bwMode="auto">
            <a:xfrm>
              <a:off x="1034" y="1104"/>
              <a:ext cx="383" cy="344"/>
            </a:xfrm>
            <a:prstGeom prst="rect">
              <a:avLst/>
            </a:prstGeom>
            <a:noFill/>
            <a:ln w="9525">
              <a:noFill/>
              <a:miter lim="800000"/>
              <a:headEnd/>
              <a:tailEnd/>
            </a:ln>
          </p:spPr>
        </p:pic>
        <p:pic>
          <p:nvPicPr>
            <p:cNvPr id="34831" name="Picture 6" descr="C:\Program Files\Microsoft Office\Clipart\standard\stddir3\en00906_.wmf"/>
            <p:cNvPicPr>
              <a:picLocks noChangeAspect="1" noChangeArrowheads="1"/>
            </p:cNvPicPr>
            <p:nvPr/>
          </p:nvPicPr>
          <p:blipFill>
            <a:blip r:embed="rId2" cstate="print"/>
            <a:srcRect/>
            <a:stretch>
              <a:fillRect/>
            </a:stretch>
          </p:blipFill>
          <p:spPr bwMode="auto">
            <a:xfrm>
              <a:off x="1981" y="1462"/>
              <a:ext cx="383" cy="344"/>
            </a:xfrm>
            <a:prstGeom prst="rect">
              <a:avLst/>
            </a:prstGeom>
            <a:noFill/>
            <a:ln w="9525">
              <a:noFill/>
              <a:miter lim="800000"/>
              <a:headEnd/>
              <a:tailEnd/>
            </a:ln>
          </p:spPr>
        </p:pic>
        <p:pic>
          <p:nvPicPr>
            <p:cNvPr id="34832" name="Picture 7" descr="C:\Program Files\Microsoft Office\Clipart\standard\stddir3\en00906_.wmf"/>
            <p:cNvPicPr>
              <a:picLocks noChangeAspect="1" noChangeArrowheads="1"/>
            </p:cNvPicPr>
            <p:nvPr/>
          </p:nvPicPr>
          <p:blipFill>
            <a:blip r:embed="rId2" cstate="print"/>
            <a:srcRect/>
            <a:stretch>
              <a:fillRect/>
            </a:stretch>
          </p:blipFill>
          <p:spPr bwMode="auto">
            <a:xfrm>
              <a:off x="144" y="2088"/>
              <a:ext cx="383" cy="344"/>
            </a:xfrm>
            <a:prstGeom prst="rect">
              <a:avLst/>
            </a:prstGeom>
            <a:noFill/>
            <a:ln w="9525">
              <a:noFill/>
              <a:miter lim="800000"/>
              <a:headEnd/>
              <a:tailEnd/>
            </a:ln>
          </p:spPr>
        </p:pic>
        <p:pic>
          <p:nvPicPr>
            <p:cNvPr id="34833" name="Picture 8" descr="C:\Program Files\Microsoft Office\Clipart\standard\stddir3\en00906_.wmf"/>
            <p:cNvPicPr>
              <a:picLocks noChangeAspect="1" noChangeArrowheads="1"/>
            </p:cNvPicPr>
            <p:nvPr/>
          </p:nvPicPr>
          <p:blipFill>
            <a:blip r:embed="rId2" cstate="print"/>
            <a:srcRect/>
            <a:stretch>
              <a:fillRect/>
            </a:stretch>
          </p:blipFill>
          <p:spPr bwMode="auto">
            <a:xfrm>
              <a:off x="1026" y="2116"/>
              <a:ext cx="383" cy="344"/>
            </a:xfrm>
            <a:prstGeom prst="rect">
              <a:avLst/>
            </a:prstGeom>
            <a:noFill/>
            <a:ln w="9525">
              <a:noFill/>
              <a:miter lim="800000"/>
              <a:headEnd/>
              <a:tailEnd/>
            </a:ln>
          </p:spPr>
        </p:pic>
        <p:sp>
          <p:nvSpPr>
            <p:cNvPr id="34834" name="Line 12"/>
            <p:cNvSpPr>
              <a:spLocks noChangeShapeType="1"/>
            </p:cNvSpPr>
            <p:nvPr/>
          </p:nvSpPr>
          <p:spPr bwMode="auto">
            <a:xfrm flipH="1">
              <a:off x="1496" y="1723"/>
              <a:ext cx="640" cy="45"/>
            </a:xfrm>
            <a:prstGeom prst="line">
              <a:avLst/>
            </a:prstGeom>
            <a:noFill/>
            <a:ln w="28575">
              <a:solidFill>
                <a:schemeClr val="folHlink"/>
              </a:solidFill>
              <a:round/>
              <a:headEnd type="triangle" w="med" len="med"/>
              <a:tailEnd type="triangle" w="med" len="med"/>
            </a:ln>
          </p:spPr>
          <p:txBody>
            <a:bodyPr wrap="none" anchor="ctr"/>
            <a:lstStyle/>
            <a:p>
              <a:endParaRPr lang="en-US"/>
            </a:p>
          </p:txBody>
        </p:sp>
        <p:sp>
          <p:nvSpPr>
            <p:cNvPr id="34835" name="Line 13"/>
            <p:cNvSpPr>
              <a:spLocks noChangeShapeType="1"/>
            </p:cNvSpPr>
            <p:nvPr/>
          </p:nvSpPr>
          <p:spPr bwMode="auto">
            <a:xfrm>
              <a:off x="1238" y="1448"/>
              <a:ext cx="0" cy="265"/>
            </a:xfrm>
            <a:prstGeom prst="line">
              <a:avLst/>
            </a:prstGeom>
            <a:noFill/>
            <a:ln w="28575">
              <a:solidFill>
                <a:schemeClr val="folHlink"/>
              </a:solidFill>
              <a:round/>
              <a:headEnd type="triangle" w="med" len="med"/>
              <a:tailEnd type="triangle" w="med" len="med"/>
            </a:ln>
          </p:spPr>
          <p:txBody>
            <a:bodyPr wrap="none" anchor="ctr"/>
            <a:lstStyle/>
            <a:p>
              <a:endParaRPr lang="en-US"/>
            </a:p>
          </p:txBody>
        </p:sp>
        <p:sp>
          <p:nvSpPr>
            <p:cNvPr id="34836" name="Line 14"/>
            <p:cNvSpPr>
              <a:spLocks noChangeShapeType="1"/>
            </p:cNvSpPr>
            <p:nvPr/>
          </p:nvSpPr>
          <p:spPr bwMode="auto">
            <a:xfrm>
              <a:off x="380" y="1692"/>
              <a:ext cx="564" cy="83"/>
            </a:xfrm>
            <a:prstGeom prst="line">
              <a:avLst/>
            </a:prstGeom>
            <a:noFill/>
            <a:ln w="28575">
              <a:solidFill>
                <a:schemeClr val="folHlink"/>
              </a:solidFill>
              <a:round/>
              <a:headEnd type="triangle" w="med" len="med"/>
              <a:tailEnd type="triangle" w="med" len="med"/>
            </a:ln>
          </p:spPr>
          <p:txBody>
            <a:bodyPr wrap="none" anchor="ctr"/>
            <a:lstStyle/>
            <a:p>
              <a:endParaRPr lang="en-US"/>
            </a:p>
          </p:txBody>
        </p:sp>
        <p:sp>
          <p:nvSpPr>
            <p:cNvPr id="34837" name="Line 15"/>
            <p:cNvSpPr>
              <a:spLocks noChangeShapeType="1"/>
            </p:cNvSpPr>
            <p:nvPr/>
          </p:nvSpPr>
          <p:spPr bwMode="auto">
            <a:xfrm flipV="1">
              <a:off x="392" y="1888"/>
              <a:ext cx="568" cy="337"/>
            </a:xfrm>
            <a:prstGeom prst="line">
              <a:avLst/>
            </a:prstGeom>
            <a:noFill/>
            <a:ln w="28575">
              <a:solidFill>
                <a:schemeClr val="folHlink"/>
              </a:solidFill>
              <a:round/>
              <a:headEnd type="triangle" w="med" len="med"/>
              <a:tailEnd type="triangle" w="med" len="med"/>
            </a:ln>
          </p:spPr>
          <p:txBody>
            <a:bodyPr wrap="none" anchor="ctr"/>
            <a:lstStyle/>
            <a:p>
              <a:endParaRPr lang="en-US"/>
            </a:p>
          </p:txBody>
        </p:sp>
        <p:sp>
          <p:nvSpPr>
            <p:cNvPr id="34838" name="Line 16"/>
            <p:cNvSpPr>
              <a:spLocks noChangeShapeType="1"/>
            </p:cNvSpPr>
            <p:nvPr/>
          </p:nvSpPr>
          <p:spPr bwMode="auto">
            <a:xfrm flipV="1">
              <a:off x="1222" y="1885"/>
              <a:ext cx="0" cy="299"/>
            </a:xfrm>
            <a:prstGeom prst="line">
              <a:avLst/>
            </a:prstGeom>
            <a:noFill/>
            <a:ln w="28575">
              <a:solidFill>
                <a:schemeClr val="folHlink"/>
              </a:solidFill>
              <a:round/>
              <a:headEnd type="triangle" w="med" len="med"/>
              <a:tailEnd type="triangle" w="med" len="med"/>
            </a:ln>
          </p:spPr>
          <p:txBody>
            <a:bodyPr wrap="none" anchor="ctr"/>
            <a:lstStyle/>
            <a:p>
              <a:endParaRPr lang="en-US"/>
            </a:p>
          </p:txBody>
        </p:sp>
        <p:pic>
          <p:nvPicPr>
            <p:cNvPr id="34839" name="Picture 22" descr="C:\Program Files\Microsoft Office\Clipart\standard\stddir3\en00906_.wmf"/>
            <p:cNvPicPr>
              <a:picLocks noChangeAspect="1" noChangeArrowheads="1"/>
            </p:cNvPicPr>
            <p:nvPr/>
          </p:nvPicPr>
          <p:blipFill>
            <a:blip r:embed="rId2" cstate="print"/>
            <a:srcRect/>
            <a:stretch>
              <a:fillRect/>
            </a:stretch>
          </p:blipFill>
          <p:spPr bwMode="auto">
            <a:xfrm>
              <a:off x="2017" y="2071"/>
              <a:ext cx="383" cy="344"/>
            </a:xfrm>
            <a:prstGeom prst="rect">
              <a:avLst/>
            </a:prstGeom>
            <a:noFill/>
            <a:ln w="9525">
              <a:noFill/>
              <a:miter lim="800000"/>
              <a:headEnd/>
              <a:tailEnd/>
            </a:ln>
          </p:spPr>
        </p:pic>
        <p:sp>
          <p:nvSpPr>
            <p:cNvPr id="34840" name="Line 23"/>
            <p:cNvSpPr>
              <a:spLocks noChangeShapeType="1"/>
            </p:cNvSpPr>
            <p:nvPr/>
          </p:nvSpPr>
          <p:spPr bwMode="auto">
            <a:xfrm flipH="1" flipV="1">
              <a:off x="1488" y="1892"/>
              <a:ext cx="680" cy="282"/>
            </a:xfrm>
            <a:prstGeom prst="line">
              <a:avLst/>
            </a:prstGeom>
            <a:noFill/>
            <a:ln w="28575">
              <a:solidFill>
                <a:schemeClr val="folHlink"/>
              </a:solidFill>
              <a:round/>
              <a:headEnd type="triangle" w="med" len="med"/>
              <a:tailEnd type="triangle" w="med" len="med"/>
            </a:ln>
          </p:spPr>
          <p:txBody>
            <a:bodyPr wrap="none" anchor="ctr"/>
            <a:lstStyle/>
            <a:p>
              <a:endParaRPr lang="en-US"/>
            </a:p>
          </p:txBody>
        </p:sp>
        <p:grpSp>
          <p:nvGrpSpPr>
            <p:cNvPr id="34841" name="Group 103"/>
            <p:cNvGrpSpPr>
              <a:grpSpLocks/>
            </p:cNvGrpSpPr>
            <p:nvPr/>
          </p:nvGrpSpPr>
          <p:grpSpPr bwMode="auto">
            <a:xfrm>
              <a:off x="960" y="1680"/>
              <a:ext cx="556" cy="288"/>
              <a:chOff x="960" y="1680"/>
              <a:chExt cx="556" cy="288"/>
            </a:xfrm>
          </p:grpSpPr>
          <p:sp>
            <p:nvSpPr>
              <p:cNvPr id="34842" name="modem"/>
              <p:cNvSpPr>
                <a:spLocks noEditPoints="1" noChangeArrowheads="1"/>
              </p:cNvSpPr>
              <p:nvPr/>
            </p:nvSpPr>
            <p:spPr bwMode="auto">
              <a:xfrm>
                <a:off x="960" y="1726"/>
                <a:ext cx="519" cy="15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16 w 21600"/>
                  <a:gd name="T31" fmla="*/ 22436 h 21600"/>
                  <a:gd name="T32" fmla="*/ 21184 w 21600"/>
                  <a:gd name="T33" fmla="*/ 2996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noFill/>
              <a:ln w="9525">
                <a:solidFill>
                  <a:srgbClr val="000000"/>
                </a:solidFill>
                <a:miter lim="800000"/>
                <a:headEnd/>
                <a:tailEnd/>
              </a:ln>
            </p:spPr>
            <p:txBody>
              <a:bodyPr/>
              <a:lstStyle/>
              <a:p>
                <a:endParaRPr lang="en-US"/>
              </a:p>
            </p:txBody>
          </p:sp>
          <p:sp>
            <p:nvSpPr>
              <p:cNvPr id="34843" name="Text Box 11"/>
              <p:cNvSpPr txBox="1">
                <a:spLocks noChangeArrowheads="1"/>
              </p:cNvSpPr>
              <p:nvPr/>
            </p:nvSpPr>
            <p:spPr bwMode="auto">
              <a:xfrm>
                <a:off x="960" y="1680"/>
                <a:ext cx="556" cy="288"/>
              </a:xfrm>
              <a:prstGeom prst="rect">
                <a:avLst/>
              </a:prstGeom>
              <a:noFill/>
              <a:ln w="9525">
                <a:noFill/>
                <a:miter lim="800000"/>
                <a:headEnd/>
                <a:tailEnd/>
              </a:ln>
            </p:spPr>
            <p:txBody>
              <a:bodyPr>
                <a:spAutoFit/>
              </a:bodyPr>
              <a:lstStyle/>
              <a:p>
                <a:pPr algn="ctr" eaLnBrk="1" hangingPunct="1">
                  <a:spcBef>
                    <a:spcPct val="50000"/>
                  </a:spcBef>
                </a:pPr>
                <a:r>
                  <a:rPr lang="en-US" sz="1200" b="1">
                    <a:latin typeface="Times New Roman" pitchFamily="18" charset="0"/>
                  </a:rPr>
                  <a:t>Zone Controller</a:t>
                </a:r>
              </a:p>
            </p:txBody>
          </p:sp>
        </p:grpSp>
      </p:grpSp>
      <p:sp>
        <p:nvSpPr>
          <p:cNvPr id="34827" name="Rectangle 5"/>
          <p:cNvSpPr>
            <a:spLocks noGrp="1" noChangeArrowheads="1"/>
          </p:cNvSpPr>
          <p:nvPr>
            <p:ph type="ftr" sz="quarter" idx="10"/>
          </p:nvPr>
        </p:nvSpPr>
        <p:spPr>
          <a:noFill/>
        </p:spPr>
        <p:txBody>
          <a:bodyPr/>
          <a:lstStyle/>
          <a:p>
            <a:r>
              <a:rPr lang="en-US"/>
              <a:t>CCNC, Inc. Training Sub-Committee</a:t>
            </a:r>
          </a:p>
        </p:txBody>
      </p:sp>
      <p:sp>
        <p:nvSpPr>
          <p:cNvPr id="34828"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p:spPr>
        <p:txBody>
          <a:bodyPr/>
          <a:lstStyle/>
          <a:p>
            <a:fld id="{23764A30-2AD0-4A7D-8C2D-C99538CC8C0B}" type="slidenum">
              <a:rPr lang="en-US" smtClean="0"/>
              <a:pPr/>
              <a:t>81</a:t>
            </a:fld>
            <a:endParaRPr lang="en-US"/>
          </a:p>
        </p:txBody>
      </p:sp>
      <p:sp>
        <p:nvSpPr>
          <p:cNvPr id="34821" name="Rectangle 2"/>
          <p:cNvSpPr>
            <a:spLocks noGrp="1" noChangeArrowheads="1"/>
          </p:cNvSpPr>
          <p:nvPr>
            <p:ph type="title"/>
          </p:nvPr>
        </p:nvSpPr>
        <p:spPr>
          <a:xfrm>
            <a:off x="609600" y="2667000"/>
            <a:ext cx="7772400" cy="1143000"/>
          </a:xfrm>
        </p:spPr>
        <p:txBody>
          <a:bodyPr/>
          <a:lstStyle/>
          <a:p>
            <a:pPr eaLnBrk="1" hangingPunct="1">
              <a:defRPr/>
            </a:pPr>
            <a:r>
              <a:rPr lang="en-US">
                <a:latin typeface="+mn-lt"/>
              </a:rPr>
              <a:t>Scanning Other Talkgroups</a:t>
            </a:r>
          </a:p>
        </p:txBody>
      </p:sp>
      <p:sp>
        <p:nvSpPr>
          <p:cNvPr id="35844" name="Rectangle 5"/>
          <p:cNvSpPr>
            <a:spLocks noGrp="1" noChangeArrowheads="1"/>
          </p:cNvSpPr>
          <p:nvPr>
            <p:ph type="ftr" sz="quarter" idx="10"/>
          </p:nvPr>
        </p:nvSpPr>
        <p:spPr>
          <a:noFill/>
        </p:spPr>
        <p:txBody>
          <a:bodyPr/>
          <a:lstStyle/>
          <a:p>
            <a:r>
              <a:rPr lang="en-US"/>
              <a:t>CCNC, Inc. Training Sub-Committee</a:t>
            </a:r>
          </a:p>
        </p:txBody>
      </p:sp>
      <p:sp>
        <p:nvSpPr>
          <p:cNvPr id="35845"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zo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44FF9420-72EE-4E4E-A9A4-BA77750A82ED}" type="slidenum">
              <a:rPr lang="en-US" smtClean="0"/>
              <a:pPr/>
              <a:t>82</a:t>
            </a:fld>
            <a:endParaRPr lang="en-US"/>
          </a:p>
        </p:txBody>
      </p:sp>
      <p:sp>
        <p:nvSpPr>
          <p:cNvPr id="35845" name="Rectangle 2"/>
          <p:cNvSpPr>
            <a:spLocks noGrp="1" noChangeArrowheads="1"/>
          </p:cNvSpPr>
          <p:nvPr>
            <p:ph type="title"/>
          </p:nvPr>
        </p:nvSpPr>
        <p:spPr/>
        <p:txBody>
          <a:bodyPr/>
          <a:lstStyle/>
          <a:p>
            <a:pPr eaLnBrk="1" hangingPunct="1">
              <a:defRPr/>
            </a:pPr>
            <a:r>
              <a:rPr lang="en-US" dirty="0">
                <a:latin typeface="+mn-lt"/>
              </a:rPr>
              <a:t>Scanning</a:t>
            </a:r>
          </a:p>
        </p:txBody>
      </p:sp>
      <p:sp>
        <p:nvSpPr>
          <p:cNvPr id="36868" name="Rectangle 3"/>
          <p:cNvSpPr>
            <a:spLocks noGrp="1" noChangeArrowheads="1"/>
          </p:cNvSpPr>
          <p:nvPr>
            <p:ph type="body" idx="1"/>
          </p:nvPr>
        </p:nvSpPr>
        <p:spPr>
          <a:xfrm>
            <a:off x="762000" y="1600200"/>
            <a:ext cx="7772400" cy="4648200"/>
          </a:xfrm>
        </p:spPr>
        <p:txBody>
          <a:bodyPr/>
          <a:lstStyle/>
          <a:p>
            <a:pPr eaLnBrk="1" hangingPunct="1"/>
            <a:r>
              <a:rPr lang="en-US"/>
              <a:t>Scanning of other talkgroups, though not prohibited, is discouraged because:</a:t>
            </a:r>
          </a:p>
          <a:p>
            <a:pPr lvl="1" eaLnBrk="1" hangingPunct="1"/>
            <a:r>
              <a:rPr lang="en-US"/>
              <a:t>It does not guarantee communications.</a:t>
            </a:r>
          </a:p>
          <a:p>
            <a:pPr lvl="1" eaLnBrk="1" hangingPunct="1"/>
            <a:r>
              <a:rPr lang="en-US"/>
              <a:t>Users may miss communications on their primary talkgroup as well as on the talkgroups that are being scanned.</a:t>
            </a:r>
          </a:p>
          <a:p>
            <a:pPr eaLnBrk="1" hangingPunct="1"/>
            <a:r>
              <a:rPr lang="en-US"/>
              <a:t>The following slides give a brief overview of scanning.</a:t>
            </a:r>
          </a:p>
        </p:txBody>
      </p:sp>
      <p:sp>
        <p:nvSpPr>
          <p:cNvPr id="36869" name="Rectangle 5"/>
          <p:cNvSpPr>
            <a:spLocks noGrp="1" noChangeArrowheads="1"/>
          </p:cNvSpPr>
          <p:nvPr>
            <p:ph type="ftr" sz="quarter" idx="11"/>
          </p:nvPr>
        </p:nvSpPr>
        <p:spPr>
          <a:noFill/>
        </p:spPr>
        <p:txBody>
          <a:bodyPr/>
          <a:lstStyle/>
          <a:p>
            <a:r>
              <a:rPr lang="en-US"/>
              <a:t>CCNC, Inc. Training Sub-Committee</a:t>
            </a:r>
          </a:p>
        </p:txBody>
      </p:sp>
      <p:sp>
        <p:nvSpPr>
          <p:cNvPr id="36870" name="Rectangle 4"/>
          <p:cNvSpPr>
            <a:spLocks noGrp="1" noChangeArrowheads="1"/>
          </p:cNvSpPr>
          <p:nvPr>
            <p:ph type="dt" sz="quarter" idx="10"/>
          </p:nvPr>
        </p:nvSpPr>
        <p:spPr>
          <a:noFill/>
        </p:spPr>
        <p:txBody>
          <a:bodyPr/>
          <a:lstStyle/>
          <a:p>
            <a:r>
              <a:rPr lang="en-US"/>
              <a:t>December 1, 2008</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noFill/>
        </p:spPr>
        <p:txBody>
          <a:bodyPr/>
          <a:lstStyle/>
          <a:p>
            <a:fld id="{B6DD8959-4FD3-46B1-9BB2-5C30E63F8977}" type="slidenum">
              <a:rPr lang="en-US" smtClean="0"/>
              <a:pPr/>
              <a:t>83</a:t>
            </a:fld>
            <a:endParaRPr lang="en-US"/>
          </a:p>
        </p:txBody>
      </p:sp>
      <p:pic>
        <p:nvPicPr>
          <p:cNvPr id="37891" name="Picture 2" descr="en00906_"/>
          <p:cNvPicPr>
            <a:picLocks noChangeAspect="1" noChangeArrowheads="1"/>
          </p:cNvPicPr>
          <p:nvPr/>
        </p:nvPicPr>
        <p:blipFill>
          <a:blip r:embed="rId2" cstate="print"/>
          <a:srcRect/>
          <a:stretch>
            <a:fillRect/>
          </a:stretch>
        </p:blipFill>
        <p:spPr bwMode="auto">
          <a:xfrm>
            <a:off x="747713" y="2865438"/>
            <a:ext cx="904875" cy="952500"/>
          </a:xfrm>
          <a:prstGeom prst="rect">
            <a:avLst/>
          </a:prstGeom>
          <a:noFill/>
          <a:ln w="9525">
            <a:noFill/>
            <a:miter lim="800000"/>
            <a:headEnd/>
            <a:tailEnd/>
          </a:ln>
        </p:spPr>
      </p:pic>
      <p:pic>
        <p:nvPicPr>
          <p:cNvPr id="37892" name="Picture 3" descr="en00906_"/>
          <p:cNvPicPr>
            <a:picLocks noChangeAspect="1" noChangeArrowheads="1"/>
          </p:cNvPicPr>
          <p:nvPr/>
        </p:nvPicPr>
        <p:blipFill>
          <a:blip r:embed="rId2" cstate="print"/>
          <a:srcRect/>
          <a:stretch>
            <a:fillRect/>
          </a:stretch>
        </p:blipFill>
        <p:spPr bwMode="auto">
          <a:xfrm>
            <a:off x="4249738" y="2651125"/>
            <a:ext cx="904875" cy="952500"/>
          </a:xfrm>
          <a:prstGeom prst="rect">
            <a:avLst/>
          </a:prstGeom>
          <a:noFill/>
          <a:ln w="9525">
            <a:noFill/>
            <a:miter lim="800000"/>
            <a:headEnd/>
            <a:tailEnd/>
          </a:ln>
        </p:spPr>
      </p:pic>
      <p:pic>
        <p:nvPicPr>
          <p:cNvPr id="37893" name="Picture 4" descr="bs00556_"/>
          <p:cNvPicPr>
            <a:picLocks noChangeAspect="1" noChangeArrowheads="1"/>
          </p:cNvPicPr>
          <p:nvPr/>
        </p:nvPicPr>
        <p:blipFill>
          <a:blip r:embed="rId3" cstate="print"/>
          <a:srcRect/>
          <a:stretch>
            <a:fillRect/>
          </a:stretch>
        </p:blipFill>
        <p:spPr bwMode="auto">
          <a:xfrm>
            <a:off x="877888" y="4395788"/>
            <a:ext cx="841375" cy="776287"/>
          </a:xfrm>
          <a:prstGeom prst="rect">
            <a:avLst/>
          </a:prstGeom>
          <a:noFill/>
          <a:ln w="9525">
            <a:noFill/>
            <a:miter lim="800000"/>
            <a:headEnd/>
            <a:tailEnd/>
          </a:ln>
        </p:spPr>
      </p:pic>
      <p:pic>
        <p:nvPicPr>
          <p:cNvPr id="37894" name="Picture 5" descr="bs00556_"/>
          <p:cNvPicPr>
            <a:picLocks noChangeAspect="1" noChangeArrowheads="1"/>
          </p:cNvPicPr>
          <p:nvPr/>
        </p:nvPicPr>
        <p:blipFill>
          <a:blip r:embed="rId3" cstate="print"/>
          <a:srcRect/>
          <a:stretch>
            <a:fillRect/>
          </a:stretch>
        </p:blipFill>
        <p:spPr bwMode="auto">
          <a:xfrm>
            <a:off x="58738" y="4373563"/>
            <a:ext cx="841375" cy="776287"/>
          </a:xfrm>
          <a:prstGeom prst="rect">
            <a:avLst/>
          </a:prstGeom>
          <a:noFill/>
          <a:ln w="9525">
            <a:noFill/>
            <a:miter lim="800000"/>
            <a:headEnd/>
            <a:tailEnd/>
          </a:ln>
        </p:spPr>
      </p:pic>
      <p:pic>
        <p:nvPicPr>
          <p:cNvPr id="37895" name="Picture 6" descr="bs00556_"/>
          <p:cNvPicPr>
            <a:picLocks noChangeAspect="1" noChangeArrowheads="1"/>
          </p:cNvPicPr>
          <p:nvPr/>
        </p:nvPicPr>
        <p:blipFill>
          <a:blip r:embed="rId3" cstate="print"/>
          <a:srcRect/>
          <a:stretch>
            <a:fillRect/>
          </a:stretch>
        </p:blipFill>
        <p:spPr bwMode="auto">
          <a:xfrm>
            <a:off x="3905250" y="4040188"/>
            <a:ext cx="841375" cy="776287"/>
          </a:xfrm>
          <a:prstGeom prst="rect">
            <a:avLst/>
          </a:prstGeom>
          <a:noFill/>
          <a:ln w="9525">
            <a:noFill/>
            <a:miter lim="800000"/>
            <a:headEnd/>
            <a:tailEnd/>
          </a:ln>
        </p:spPr>
      </p:pic>
      <p:pic>
        <p:nvPicPr>
          <p:cNvPr id="37896" name="Picture 7" descr="bs00556_"/>
          <p:cNvPicPr>
            <a:picLocks noChangeAspect="1" noChangeArrowheads="1"/>
          </p:cNvPicPr>
          <p:nvPr/>
        </p:nvPicPr>
        <p:blipFill>
          <a:blip r:embed="rId3" cstate="print"/>
          <a:srcRect/>
          <a:stretch>
            <a:fillRect/>
          </a:stretch>
        </p:blipFill>
        <p:spPr bwMode="auto">
          <a:xfrm>
            <a:off x="4948238" y="4038600"/>
            <a:ext cx="841375" cy="776288"/>
          </a:xfrm>
          <a:prstGeom prst="rect">
            <a:avLst/>
          </a:prstGeom>
          <a:noFill/>
          <a:ln w="9525">
            <a:noFill/>
            <a:miter lim="800000"/>
            <a:headEnd/>
            <a:tailEnd/>
          </a:ln>
        </p:spPr>
      </p:pic>
      <p:sp>
        <p:nvSpPr>
          <p:cNvPr id="37897" name="Line 8"/>
          <p:cNvSpPr>
            <a:spLocks noChangeShapeType="1"/>
          </p:cNvSpPr>
          <p:nvPr/>
        </p:nvSpPr>
        <p:spPr bwMode="auto">
          <a:xfrm flipV="1">
            <a:off x="463550" y="3841750"/>
            <a:ext cx="479425" cy="725488"/>
          </a:xfrm>
          <a:prstGeom prst="line">
            <a:avLst/>
          </a:prstGeom>
          <a:noFill/>
          <a:ln w="9525">
            <a:solidFill>
              <a:schemeClr val="folHlink"/>
            </a:solidFill>
            <a:round/>
            <a:headEnd/>
            <a:tailEnd type="triangle" w="med" len="med"/>
          </a:ln>
        </p:spPr>
        <p:txBody>
          <a:bodyPr wrap="none"/>
          <a:lstStyle/>
          <a:p>
            <a:endParaRPr lang="en-US"/>
          </a:p>
        </p:txBody>
      </p:sp>
      <p:sp>
        <p:nvSpPr>
          <p:cNvPr id="37898" name="Line 9"/>
          <p:cNvSpPr>
            <a:spLocks noChangeShapeType="1"/>
          </p:cNvSpPr>
          <p:nvPr/>
        </p:nvSpPr>
        <p:spPr bwMode="auto">
          <a:xfrm flipH="1" flipV="1">
            <a:off x="1349375" y="3870325"/>
            <a:ext cx="217488" cy="812800"/>
          </a:xfrm>
          <a:prstGeom prst="line">
            <a:avLst/>
          </a:prstGeom>
          <a:noFill/>
          <a:ln w="9525">
            <a:solidFill>
              <a:schemeClr val="folHlink"/>
            </a:solidFill>
            <a:round/>
            <a:headEnd/>
            <a:tailEnd type="triangle" w="med" len="med"/>
          </a:ln>
        </p:spPr>
        <p:txBody>
          <a:bodyPr wrap="none"/>
          <a:lstStyle/>
          <a:p>
            <a:endParaRPr lang="en-US"/>
          </a:p>
        </p:txBody>
      </p:sp>
      <p:sp>
        <p:nvSpPr>
          <p:cNvPr id="37899" name="Line 10"/>
          <p:cNvSpPr>
            <a:spLocks noChangeShapeType="1"/>
          </p:cNvSpPr>
          <p:nvPr/>
        </p:nvSpPr>
        <p:spPr bwMode="auto">
          <a:xfrm flipV="1">
            <a:off x="4397375" y="3667125"/>
            <a:ext cx="260350" cy="595313"/>
          </a:xfrm>
          <a:prstGeom prst="line">
            <a:avLst/>
          </a:prstGeom>
          <a:noFill/>
          <a:ln w="9525">
            <a:solidFill>
              <a:schemeClr val="folHlink"/>
            </a:solidFill>
            <a:round/>
            <a:headEnd/>
            <a:tailEnd type="triangle" w="med" len="med"/>
          </a:ln>
        </p:spPr>
        <p:txBody>
          <a:bodyPr wrap="none"/>
          <a:lstStyle/>
          <a:p>
            <a:endParaRPr lang="en-US"/>
          </a:p>
        </p:txBody>
      </p:sp>
      <p:sp>
        <p:nvSpPr>
          <p:cNvPr id="37900" name="Line 11"/>
          <p:cNvSpPr>
            <a:spLocks noChangeShapeType="1"/>
          </p:cNvSpPr>
          <p:nvPr/>
        </p:nvSpPr>
        <p:spPr bwMode="auto">
          <a:xfrm flipH="1" flipV="1">
            <a:off x="5006975" y="3652838"/>
            <a:ext cx="579438" cy="725487"/>
          </a:xfrm>
          <a:prstGeom prst="line">
            <a:avLst/>
          </a:prstGeom>
          <a:noFill/>
          <a:ln w="9525">
            <a:solidFill>
              <a:schemeClr val="folHlink"/>
            </a:solidFill>
            <a:round/>
            <a:headEnd/>
            <a:tailEnd type="triangle" w="med" len="med"/>
          </a:ln>
        </p:spPr>
        <p:txBody>
          <a:bodyPr wrap="none"/>
          <a:lstStyle/>
          <a:p>
            <a:endParaRPr lang="en-US"/>
          </a:p>
        </p:txBody>
      </p:sp>
      <p:sp>
        <p:nvSpPr>
          <p:cNvPr id="37901" name="Text Box 12"/>
          <p:cNvSpPr txBox="1">
            <a:spLocks noChangeArrowheads="1"/>
          </p:cNvSpPr>
          <p:nvPr/>
        </p:nvSpPr>
        <p:spPr bwMode="auto">
          <a:xfrm>
            <a:off x="1588" y="5351463"/>
            <a:ext cx="1357312" cy="336550"/>
          </a:xfrm>
          <a:prstGeom prst="rect">
            <a:avLst/>
          </a:prstGeom>
          <a:noFill/>
          <a:ln w="9525">
            <a:noFill/>
            <a:miter lim="800000"/>
            <a:headEnd/>
            <a:tailEnd/>
          </a:ln>
        </p:spPr>
        <p:txBody>
          <a:bodyPr>
            <a:spAutoFit/>
          </a:bodyPr>
          <a:lstStyle/>
          <a:p>
            <a:pPr eaLnBrk="1" hangingPunct="1">
              <a:spcBef>
                <a:spcPct val="50000"/>
              </a:spcBef>
            </a:pPr>
            <a:r>
              <a:rPr lang="en-US" sz="1600"/>
              <a:t>Agency -1</a:t>
            </a:r>
          </a:p>
        </p:txBody>
      </p:sp>
      <p:sp>
        <p:nvSpPr>
          <p:cNvPr id="37902" name="Text Box 13"/>
          <p:cNvSpPr txBox="1">
            <a:spLocks noChangeArrowheads="1"/>
          </p:cNvSpPr>
          <p:nvPr/>
        </p:nvSpPr>
        <p:spPr bwMode="auto">
          <a:xfrm>
            <a:off x="1414463" y="5354638"/>
            <a:ext cx="1557337" cy="336550"/>
          </a:xfrm>
          <a:prstGeom prst="rect">
            <a:avLst/>
          </a:prstGeom>
          <a:noFill/>
          <a:ln w="9525">
            <a:noFill/>
            <a:miter lim="800000"/>
            <a:headEnd/>
            <a:tailEnd/>
          </a:ln>
        </p:spPr>
        <p:txBody>
          <a:bodyPr>
            <a:spAutoFit/>
          </a:bodyPr>
          <a:lstStyle/>
          <a:p>
            <a:pPr eaLnBrk="1" hangingPunct="1">
              <a:spcBef>
                <a:spcPct val="50000"/>
              </a:spcBef>
            </a:pPr>
            <a:r>
              <a:rPr lang="en-US" sz="1600"/>
              <a:t>Agency -1</a:t>
            </a:r>
          </a:p>
        </p:txBody>
      </p:sp>
      <p:sp>
        <p:nvSpPr>
          <p:cNvPr id="37903" name="Text Box 14"/>
          <p:cNvSpPr txBox="1">
            <a:spLocks noChangeArrowheads="1"/>
          </p:cNvSpPr>
          <p:nvPr/>
        </p:nvSpPr>
        <p:spPr bwMode="auto">
          <a:xfrm>
            <a:off x="3817938" y="4887913"/>
            <a:ext cx="1247775" cy="336550"/>
          </a:xfrm>
          <a:prstGeom prst="rect">
            <a:avLst/>
          </a:prstGeom>
          <a:noFill/>
          <a:ln w="9525">
            <a:noFill/>
            <a:miter lim="800000"/>
            <a:headEnd/>
            <a:tailEnd/>
          </a:ln>
        </p:spPr>
        <p:txBody>
          <a:bodyPr>
            <a:spAutoFit/>
          </a:bodyPr>
          <a:lstStyle/>
          <a:p>
            <a:pPr eaLnBrk="1" hangingPunct="1">
              <a:spcBef>
                <a:spcPct val="50000"/>
              </a:spcBef>
            </a:pPr>
            <a:r>
              <a:rPr lang="en-US" sz="1600"/>
              <a:t>Agency - 2</a:t>
            </a:r>
          </a:p>
        </p:txBody>
      </p:sp>
      <p:sp>
        <p:nvSpPr>
          <p:cNvPr id="37904" name="Text Box 15"/>
          <p:cNvSpPr txBox="1">
            <a:spLocks noChangeArrowheads="1"/>
          </p:cNvSpPr>
          <p:nvPr/>
        </p:nvSpPr>
        <p:spPr bwMode="auto">
          <a:xfrm>
            <a:off x="5303838" y="4864100"/>
            <a:ext cx="1257300" cy="336550"/>
          </a:xfrm>
          <a:prstGeom prst="rect">
            <a:avLst/>
          </a:prstGeom>
          <a:noFill/>
          <a:ln w="9525">
            <a:noFill/>
            <a:miter lim="800000"/>
            <a:headEnd/>
            <a:tailEnd/>
          </a:ln>
        </p:spPr>
        <p:txBody>
          <a:bodyPr>
            <a:spAutoFit/>
          </a:bodyPr>
          <a:lstStyle/>
          <a:p>
            <a:pPr eaLnBrk="1" hangingPunct="1">
              <a:spcBef>
                <a:spcPct val="50000"/>
              </a:spcBef>
            </a:pPr>
            <a:r>
              <a:rPr lang="en-US" sz="1600"/>
              <a:t>Agency - 2</a:t>
            </a:r>
          </a:p>
        </p:txBody>
      </p:sp>
      <p:sp>
        <p:nvSpPr>
          <p:cNvPr id="37905" name="Text Box 16"/>
          <p:cNvSpPr txBox="1">
            <a:spLocks noChangeArrowheads="1"/>
          </p:cNvSpPr>
          <p:nvPr/>
        </p:nvSpPr>
        <p:spPr bwMode="auto">
          <a:xfrm>
            <a:off x="609600" y="2514600"/>
            <a:ext cx="1398588" cy="336550"/>
          </a:xfrm>
          <a:prstGeom prst="rect">
            <a:avLst/>
          </a:prstGeom>
          <a:noFill/>
          <a:ln w="9525">
            <a:noFill/>
            <a:miter lim="800000"/>
            <a:headEnd/>
            <a:tailEnd/>
          </a:ln>
        </p:spPr>
        <p:txBody>
          <a:bodyPr>
            <a:spAutoFit/>
          </a:bodyPr>
          <a:lstStyle/>
          <a:p>
            <a:pPr algn="ctr" eaLnBrk="1" hangingPunct="1">
              <a:spcBef>
                <a:spcPct val="50000"/>
              </a:spcBef>
            </a:pPr>
            <a:r>
              <a:rPr lang="en-US" sz="1600"/>
              <a:t>Site 1</a:t>
            </a:r>
          </a:p>
        </p:txBody>
      </p:sp>
      <p:sp>
        <p:nvSpPr>
          <p:cNvPr id="37906" name="Text Box 17"/>
          <p:cNvSpPr txBox="1">
            <a:spLocks noChangeArrowheads="1"/>
          </p:cNvSpPr>
          <p:nvPr/>
        </p:nvSpPr>
        <p:spPr bwMode="auto">
          <a:xfrm>
            <a:off x="5324475" y="2724150"/>
            <a:ext cx="1104900" cy="336550"/>
          </a:xfrm>
          <a:prstGeom prst="rect">
            <a:avLst/>
          </a:prstGeom>
          <a:noFill/>
          <a:ln w="9525">
            <a:noFill/>
            <a:miter lim="800000"/>
            <a:headEnd/>
            <a:tailEnd/>
          </a:ln>
        </p:spPr>
        <p:txBody>
          <a:bodyPr>
            <a:spAutoFit/>
          </a:bodyPr>
          <a:lstStyle/>
          <a:p>
            <a:pPr algn="ctr" eaLnBrk="1" hangingPunct="1">
              <a:spcBef>
                <a:spcPct val="50000"/>
              </a:spcBef>
            </a:pPr>
            <a:r>
              <a:rPr lang="en-US" sz="1600"/>
              <a:t>Site 2</a:t>
            </a:r>
          </a:p>
        </p:txBody>
      </p:sp>
      <p:sp>
        <p:nvSpPr>
          <p:cNvPr id="36885" name="Rectangle 20"/>
          <p:cNvSpPr>
            <a:spLocks noGrp="1" noChangeArrowheads="1"/>
          </p:cNvSpPr>
          <p:nvPr>
            <p:ph type="title"/>
          </p:nvPr>
        </p:nvSpPr>
        <p:spPr>
          <a:xfrm>
            <a:off x="457200" y="1143000"/>
            <a:ext cx="7772400" cy="1143000"/>
          </a:xfrm>
        </p:spPr>
        <p:txBody>
          <a:bodyPr/>
          <a:lstStyle/>
          <a:p>
            <a:pPr eaLnBrk="1" hangingPunct="1">
              <a:defRPr/>
            </a:pPr>
            <a:r>
              <a:rPr lang="en-US" dirty="0">
                <a:latin typeface="+mn-lt"/>
              </a:rPr>
              <a:t>Scanning</a:t>
            </a:r>
            <a:br>
              <a:rPr lang="en-US" dirty="0">
                <a:latin typeface="+mn-lt"/>
              </a:rPr>
            </a:br>
            <a:r>
              <a:rPr lang="en-US" dirty="0">
                <a:latin typeface="+mn-lt"/>
              </a:rPr>
              <a:t>Basics 1 of 2</a:t>
            </a:r>
          </a:p>
        </p:txBody>
      </p:sp>
      <p:sp>
        <p:nvSpPr>
          <p:cNvPr id="37908" name="Text Box 21"/>
          <p:cNvSpPr txBox="1">
            <a:spLocks noChangeArrowheads="1"/>
          </p:cNvSpPr>
          <p:nvPr/>
        </p:nvSpPr>
        <p:spPr bwMode="auto">
          <a:xfrm>
            <a:off x="6629400" y="1447800"/>
            <a:ext cx="2368550" cy="4248150"/>
          </a:xfrm>
          <a:prstGeom prst="rect">
            <a:avLst/>
          </a:prstGeom>
          <a:noFill/>
          <a:ln w="9525">
            <a:noFill/>
            <a:miter lim="800000"/>
            <a:headEnd/>
            <a:tailEnd/>
          </a:ln>
        </p:spPr>
        <p:txBody>
          <a:bodyPr>
            <a:spAutoFit/>
          </a:bodyPr>
          <a:lstStyle/>
          <a:p>
            <a:pPr eaLnBrk="1" hangingPunct="1">
              <a:spcBef>
                <a:spcPct val="50000"/>
              </a:spcBef>
            </a:pPr>
            <a:r>
              <a:rPr lang="en-US" sz="1600"/>
              <a:t>A Radio Needs To Be Affiliated With a Site In Order To “Draw The Audio Over” In Scan Mode.</a:t>
            </a:r>
          </a:p>
          <a:p>
            <a:pPr eaLnBrk="1" hangingPunct="1">
              <a:spcBef>
                <a:spcPct val="50000"/>
              </a:spcBef>
            </a:pPr>
            <a:r>
              <a:rPr lang="en-US" sz="1600"/>
              <a:t>In this example no one is using / has selected talkgroup ‘Agency -2’ on the ‘Site 1’ Site so the zone controller will not send ‘Agency -2’ audio to the ‘Site 1’ Site.</a:t>
            </a:r>
          </a:p>
          <a:p>
            <a:pPr eaLnBrk="1" hangingPunct="1">
              <a:spcBef>
                <a:spcPct val="50000"/>
              </a:spcBef>
            </a:pPr>
            <a:r>
              <a:rPr lang="en-US" sz="1600"/>
              <a:t>Agency-1 radios which are trying to scan Agency –2 will not hear any audio.</a:t>
            </a:r>
          </a:p>
        </p:txBody>
      </p:sp>
      <p:grpSp>
        <p:nvGrpSpPr>
          <p:cNvPr id="37909" name="Group 23"/>
          <p:cNvGrpSpPr>
            <a:grpSpLocks/>
          </p:cNvGrpSpPr>
          <p:nvPr/>
        </p:nvGrpSpPr>
        <p:grpSpPr bwMode="auto">
          <a:xfrm>
            <a:off x="2438400" y="3581400"/>
            <a:ext cx="882650" cy="582613"/>
            <a:chOff x="2994" y="2130"/>
            <a:chExt cx="829" cy="639"/>
          </a:xfrm>
        </p:grpSpPr>
        <p:sp>
          <p:nvSpPr>
            <p:cNvPr id="37914" name="modem"/>
            <p:cNvSpPr>
              <a:spLocks noEditPoints="1" noChangeArrowheads="1"/>
            </p:cNvSpPr>
            <p:nvPr/>
          </p:nvSpPr>
          <p:spPr bwMode="auto">
            <a:xfrm>
              <a:off x="3018" y="2130"/>
              <a:ext cx="774" cy="2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91 w 21600"/>
                <a:gd name="T31" fmla="*/ 22400 h 21600"/>
                <a:gd name="T32" fmla="*/ 21209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chemeClr val="tx1"/>
            </a:solidFill>
            <a:ln w="9525">
              <a:solidFill>
                <a:srgbClr val="000000"/>
              </a:solidFill>
              <a:miter lim="800000"/>
              <a:headEnd/>
              <a:tailEnd/>
            </a:ln>
          </p:spPr>
          <p:txBody>
            <a:bodyPr/>
            <a:lstStyle/>
            <a:p>
              <a:endParaRPr lang="en-US"/>
            </a:p>
          </p:txBody>
        </p:sp>
        <p:sp>
          <p:nvSpPr>
            <p:cNvPr id="37915" name="Text Box 25"/>
            <p:cNvSpPr txBox="1">
              <a:spLocks noChangeArrowheads="1"/>
            </p:cNvSpPr>
            <p:nvPr/>
          </p:nvSpPr>
          <p:spPr bwMode="auto">
            <a:xfrm>
              <a:off x="2994" y="2267"/>
              <a:ext cx="829" cy="502"/>
            </a:xfrm>
            <a:prstGeom prst="rect">
              <a:avLst/>
            </a:prstGeom>
            <a:solidFill>
              <a:schemeClr val="tx1"/>
            </a:solidFill>
            <a:ln w="9525">
              <a:noFill/>
              <a:miter lim="800000"/>
              <a:headEnd/>
              <a:tailEnd/>
            </a:ln>
          </p:spPr>
          <p:txBody>
            <a:bodyPr>
              <a:spAutoFit/>
            </a:bodyPr>
            <a:lstStyle/>
            <a:p>
              <a:pPr algn="ctr" eaLnBrk="1" hangingPunct="1">
                <a:spcBef>
                  <a:spcPct val="50000"/>
                </a:spcBef>
              </a:pPr>
              <a:r>
                <a:rPr lang="en-US" sz="1200" b="1">
                  <a:solidFill>
                    <a:schemeClr val="bg1"/>
                  </a:solidFill>
                  <a:latin typeface="Times New Roman" pitchFamily="18" charset="0"/>
                </a:rPr>
                <a:t>Zone Controller</a:t>
              </a:r>
            </a:p>
          </p:txBody>
        </p:sp>
      </p:grpSp>
      <p:sp>
        <p:nvSpPr>
          <p:cNvPr id="37910" name="Line 26"/>
          <p:cNvSpPr>
            <a:spLocks noChangeShapeType="1"/>
          </p:cNvSpPr>
          <p:nvPr/>
        </p:nvSpPr>
        <p:spPr bwMode="auto">
          <a:xfrm>
            <a:off x="1219200" y="3124200"/>
            <a:ext cx="1447800" cy="685800"/>
          </a:xfrm>
          <a:prstGeom prst="line">
            <a:avLst/>
          </a:prstGeom>
          <a:noFill/>
          <a:ln w="9525">
            <a:solidFill>
              <a:schemeClr val="folHlink"/>
            </a:solidFill>
            <a:round/>
            <a:headEnd type="triangle" w="med" len="med"/>
            <a:tailEnd/>
          </a:ln>
        </p:spPr>
        <p:txBody>
          <a:bodyPr lIns="102833" tIns="51417" rIns="102833" bIns="51417">
            <a:spAutoFit/>
          </a:bodyPr>
          <a:lstStyle/>
          <a:p>
            <a:endParaRPr lang="en-US"/>
          </a:p>
        </p:txBody>
      </p:sp>
      <p:sp>
        <p:nvSpPr>
          <p:cNvPr id="37911" name="Line 27"/>
          <p:cNvSpPr>
            <a:spLocks noChangeShapeType="1"/>
          </p:cNvSpPr>
          <p:nvPr/>
        </p:nvSpPr>
        <p:spPr bwMode="auto">
          <a:xfrm flipH="1">
            <a:off x="3048000" y="2895600"/>
            <a:ext cx="1676400" cy="914400"/>
          </a:xfrm>
          <a:prstGeom prst="line">
            <a:avLst/>
          </a:prstGeom>
          <a:noFill/>
          <a:ln w="9525">
            <a:solidFill>
              <a:schemeClr val="folHlink"/>
            </a:solidFill>
            <a:round/>
            <a:headEnd type="triangle" w="med" len="med"/>
            <a:tailEnd type="triangle" w="med" len="med"/>
          </a:ln>
        </p:spPr>
        <p:txBody>
          <a:bodyPr lIns="102833" tIns="51417" rIns="102833" bIns="51417">
            <a:spAutoFit/>
          </a:bodyPr>
          <a:lstStyle/>
          <a:p>
            <a:endParaRPr lang="en-US"/>
          </a:p>
        </p:txBody>
      </p:sp>
      <p:sp>
        <p:nvSpPr>
          <p:cNvPr id="37912" name="Rectangle 5"/>
          <p:cNvSpPr>
            <a:spLocks noGrp="1" noChangeArrowheads="1"/>
          </p:cNvSpPr>
          <p:nvPr>
            <p:ph type="ftr" sz="quarter" idx="10"/>
          </p:nvPr>
        </p:nvSpPr>
        <p:spPr>
          <a:noFill/>
        </p:spPr>
        <p:txBody>
          <a:bodyPr/>
          <a:lstStyle/>
          <a:p>
            <a:r>
              <a:rPr lang="en-US"/>
              <a:t>CCNC, Inc. Training Sub-Committee</a:t>
            </a:r>
          </a:p>
        </p:txBody>
      </p:sp>
      <p:sp>
        <p:nvSpPr>
          <p:cNvPr id="37913" name="Rectangle 4"/>
          <p:cNvSpPr>
            <a:spLocks noGrp="1" noChangeArrowheads="1"/>
          </p:cNvSpPr>
          <p:nvPr>
            <p:ph type="dt" sz="quarter" idx="12"/>
          </p:nvPr>
        </p:nvSpPr>
        <p:spPr>
          <a:noFill/>
        </p:spPr>
        <p:txBody>
          <a:bodyPr/>
          <a:lstStyle/>
          <a:p>
            <a:r>
              <a:rPr lang="en-US"/>
              <a:t>December 1, 2008</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p:spPr>
        <p:txBody>
          <a:bodyPr/>
          <a:lstStyle/>
          <a:p>
            <a:fld id="{0CF6BA5B-75BC-4672-BEFF-FE465B4E50F3}" type="slidenum">
              <a:rPr lang="en-US" smtClean="0"/>
              <a:pPr/>
              <a:t>84</a:t>
            </a:fld>
            <a:endParaRPr lang="en-US"/>
          </a:p>
        </p:txBody>
      </p:sp>
      <p:pic>
        <p:nvPicPr>
          <p:cNvPr id="38915" name="Picture 2" descr="en00906_"/>
          <p:cNvPicPr>
            <a:picLocks noChangeAspect="1" noChangeArrowheads="1"/>
          </p:cNvPicPr>
          <p:nvPr/>
        </p:nvPicPr>
        <p:blipFill>
          <a:blip r:embed="rId2" cstate="print"/>
          <a:srcRect/>
          <a:stretch>
            <a:fillRect/>
          </a:stretch>
        </p:blipFill>
        <p:spPr bwMode="auto">
          <a:xfrm>
            <a:off x="873125" y="2878138"/>
            <a:ext cx="904875" cy="952500"/>
          </a:xfrm>
          <a:prstGeom prst="rect">
            <a:avLst/>
          </a:prstGeom>
          <a:noFill/>
          <a:ln w="9525">
            <a:noFill/>
            <a:miter lim="800000"/>
            <a:headEnd/>
            <a:tailEnd/>
          </a:ln>
        </p:spPr>
      </p:pic>
      <p:pic>
        <p:nvPicPr>
          <p:cNvPr id="38916" name="Picture 3" descr="en00906_"/>
          <p:cNvPicPr>
            <a:picLocks noChangeAspect="1" noChangeArrowheads="1"/>
          </p:cNvPicPr>
          <p:nvPr/>
        </p:nvPicPr>
        <p:blipFill>
          <a:blip r:embed="rId2" cstate="print"/>
          <a:srcRect/>
          <a:stretch>
            <a:fillRect/>
          </a:stretch>
        </p:blipFill>
        <p:spPr bwMode="auto">
          <a:xfrm>
            <a:off x="4375150" y="2663825"/>
            <a:ext cx="904875" cy="952500"/>
          </a:xfrm>
          <a:prstGeom prst="rect">
            <a:avLst/>
          </a:prstGeom>
          <a:noFill/>
          <a:ln w="9525">
            <a:noFill/>
            <a:miter lim="800000"/>
            <a:headEnd/>
            <a:tailEnd/>
          </a:ln>
        </p:spPr>
      </p:pic>
      <p:pic>
        <p:nvPicPr>
          <p:cNvPr id="38917" name="Picture 4" descr="bs00556_"/>
          <p:cNvPicPr>
            <a:picLocks noChangeAspect="1" noChangeArrowheads="1"/>
          </p:cNvPicPr>
          <p:nvPr/>
        </p:nvPicPr>
        <p:blipFill>
          <a:blip r:embed="rId3" cstate="print"/>
          <a:srcRect/>
          <a:stretch>
            <a:fillRect/>
          </a:stretch>
        </p:blipFill>
        <p:spPr bwMode="auto">
          <a:xfrm>
            <a:off x="1003300" y="4408488"/>
            <a:ext cx="841375" cy="776287"/>
          </a:xfrm>
          <a:prstGeom prst="rect">
            <a:avLst/>
          </a:prstGeom>
          <a:noFill/>
          <a:ln w="9525">
            <a:noFill/>
            <a:miter lim="800000"/>
            <a:headEnd/>
            <a:tailEnd/>
          </a:ln>
        </p:spPr>
      </p:pic>
      <p:pic>
        <p:nvPicPr>
          <p:cNvPr id="38918" name="Picture 5" descr="bs00556_"/>
          <p:cNvPicPr>
            <a:picLocks noChangeAspect="1" noChangeArrowheads="1"/>
          </p:cNvPicPr>
          <p:nvPr/>
        </p:nvPicPr>
        <p:blipFill>
          <a:blip r:embed="rId3" cstate="print"/>
          <a:srcRect/>
          <a:stretch>
            <a:fillRect/>
          </a:stretch>
        </p:blipFill>
        <p:spPr bwMode="auto">
          <a:xfrm>
            <a:off x="125413" y="4386263"/>
            <a:ext cx="841375" cy="776287"/>
          </a:xfrm>
          <a:prstGeom prst="rect">
            <a:avLst/>
          </a:prstGeom>
          <a:noFill/>
          <a:ln w="9525">
            <a:noFill/>
            <a:miter lim="800000"/>
            <a:headEnd/>
            <a:tailEnd/>
          </a:ln>
        </p:spPr>
      </p:pic>
      <p:pic>
        <p:nvPicPr>
          <p:cNvPr id="38919" name="Picture 6" descr="bs00556_"/>
          <p:cNvPicPr>
            <a:picLocks noChangeAspect="1" noChangeArrowheads="1"/>
          </p:cNvPicPr>
          <p:nvPr/>
        </p:nvPicPr>
        <p:blipFill>
          <a:blip r:embed="rId3" cstate="print"/>
          <a:srcRect/>
          <a:stretch>
            <a:fillRect/>
          </a:stretch>
        </p:blipFill>
        <p:spPr bwMode="auto">
          <a:xfrm>
            <a:off x="4030663" y="4052888"/>
            <a:ext cx="841375" cy="776287"/>
          </a:xfrm>
          <a:prstGeom prst="rect">
            <a:avLst/>
          </a:prstGeom>
          <a:noFill/>
          <a:ln w="9525">
            <a:noFill/>
            <a:miter lim="800000"/>
            <a:headEnd/>
            <a:tailEnd/>
          </a:ln>
        </p:spPr>
      </p:pic>
      <p:pic>
        <p:nvPicPr>
          <p:cNvPr id="38920" name="Picture 7" descr="bs00556_"/>
          <p:cNvPicPr>
            <a:picLocks noChangeAspect="1" noChangeArrowheads="1"/>
          </p:cNvPicPr>
          <p:nvPr/>
        </p:nvPicPr>
        <p:blipFill>
          <a:blip r:embed="rId3" cstate="print"/>
          <a:srcRect/>
          <a:stretch>
            <a:fillRect/>
          </a:stretch>
        </p:blipFill>
        <p:spPr bwMode="auto">
          <a:xfrm>
            <a:off x="5073650" y="4051300"/>
            <a:ext cx="841375" cy="776288"/>
          </a:xfrm>
          <a:prstGeom prst="rect">
            <a:avLst/>
          </a:prstGeom>
          <a:noFill/>
          <a:ln w="9525">
            <a:noFill/>
            <a:miter lim="800000"/>
            <a:headEnd/>
            <a:tailEnd/>
          </a:ln>
        </p:spPr>
      </p:pic>
      <p:sp>
        <p:nvSpPr>
          <p:cNvPr id="38921" name="Line 8"/>
          <p:cNvSpPr>
            <a:spLocks noChangeShapeType="1"/>
          </p:cNvSpPr>
          <p:nvPr/>
        </p:nvSpPr>
        <p:spPr bwMode="auto">
          <a:xfrm flipV="1">
            <a:off x="588963" y="3854450"/>
            <a:ext cx="479425" cy="725488"/>
          </a:xfrm>
          <a:prstGeom prst="line">
            <a:avLst/>
          </a:prstGeom>
          <a:noFill/>
          <a:ln w="9525">
            <a:solidFill>
              <a:schemeClr val="folHlink"/>
            </a:solidFill>
            <a:round/>
            <a:headEnd/>
            <a:tailEnd type="triangle" w="med" len="med"/>
          </a:ln>
        </p:spPr>
        <p:txBody>
          <a:bodyPr wrap="none"/>
          <a:lstStyle/>
          <a:p>
            <a:endParaRPr lang="en-US"/>
          </a:p>
        </p:txBody>
      </p:sp>
      <p:sp>
        <p:nvSpPr>
          <p:cNvPr id="38922" name="Line 9"/>
          <p:cNvSpPr>
            <a:spLocks noChangeShapeType="1"/>
          </p:cNvSpPr>
          <p:nvPr/>
        </p:nvSpPr>
        <p:spPr bwMode="auto">
          <a:xfrm flipH="1" flipV="1">
            <a:off x="1474788" y="3883025"/>
            <a:ext cx="217487" cy="812800"/>
          </a:xfrm>
          <a:prstGeom prst="line">
            <a:avLst/>
          </a:prstGeom>
          <a:noFill/>
          <a:ln w="9525">
            <a:solidFill>
              <a:schemeClr val="folHlink"/>
            </a:solidFill>
            <a:round/>
            <a:headEnd/>
            <a:tailEnd type="triangle" w="med" len="med"/>
          </a:ln>
        </p:spPr>
        <p:txBody>
          <a:bodyPr wrap="none"/>
          <a:lstStyle/>
          <a:p>
            <a:endParaRPr lang="en-US"/>
          </a:p>
        </p:txBody>
      </p:sp>
      <p:sp>
        <p:nvSpPr>
          <p:cNvPr id="38923" name="Line 10"/>
          <p:cNvSpPr>
            <a:spLocks noChangeShapeType="1"/>
          </p:cNvSpPr>
          <p:nvPr/>
        </p:nvSpPr>
        <p:spPr bwMode="auto">
          <a:xfrm flipV="1">
            <a:off x="4522788" y="3679825"/>
            <a:ext cx="260350" cy="595313"/>
          </a:xfrm>
          <a:prstGeom prst="line">
            <a:avLst/>
          </a:prstGeom>
          <a:noFill/>
          <a:ln w="9525">
            <a:solidFill>
              <a:schemeClr val="folHlink"/>
            </a:solidFill>
            <a:round/>
            <a:headEnd/>
            <a:tailEnd type="triangle" w="med" len="med"/>
          </a:ln>
        </p:spPr>
        <p:txBody>
          <a:bodyPr wrap="none"/>
          <a:lstStyle/>
          <a:p>
            <a:endParaRPr lang="en-US"/>
          </a:p>
        </p:txBody>
      </p:sp>
      <p:sp>
        <p:nvSpPr>
          <p:cNvPr id="38924" name="Line 11"/>
          <p:cNvSpPr>
            <a:spLocks noChangeShapeType="1"/>
          </p:cNvSpPr>
          <p:nvPr/>
        </p:nvSpPr>
        <p:spPr bwMode="auto">
          <a:xfrm flipH="1" flipV="1">
            <a:off x="5132388" y="3665538"/>
            <a:ext cx="579437" cy="725487"/>
          </a:xfrm>
          <a:prstGeom prst="line">
            <a:avLst/>
          </a:prstGeom>
          <a:noFill/>
          <a:ln w="9525">
            <a:solidFill>
              <a:schemeClr val="folHlink"/>
            </a:solidFill>
            <a:round/>
            <a:headEnd/>
            <a:tailEnd type="triangle" w="med" len="med"/>
          </a:ln>
        </p:spPr>
        <p:txBody>
          <a:bodyPr wrap="none"/>
          <a:lstStyle/>
          <a:p>
            <a:endParaRPr lang="en-US"/>
          </a:p>
        </p:txBody>
      </p:sp>
      <p:sp>
        <p:nvSpPr>
          <p:cNvPr id="38925" name="Text Box 12"/>
          <p:cNvSpPr txBox="1">
            <a:spLocks noChangeArrowheads="1"/>
          </p:cNvSpPr>
          <p:nvPr/>
        </p:nvSpPr>
        <p:spPr bwMode="auto">
          <a:xfrm>
            <a:off x="0" y="5364163"/>
            <a:ext cx="1403350" cy="336550"/>
          </a:xfrm>
          <a:prstGeom prst="rect">
            <a:avLst/>
          </a:prstGeom>
          <a:noFill/>
          <a:ln w="9525">
            <a:noFill/>
            <a:miter lim="800000"/>
            <a:headEnd/>
            <a:tailEnd/>
          </a:ln>
        </p:spPr>
        <p:txBody>
          <a:bodyPr>
            <a:spAutoFit/>
          </a:bodyPr>
          <a:lstStyle/>
          <a:p>
            <a:pPr eaLnBrk="1" hangingPunct="1">
              <a:spcBef>
                <a:spcPct val="50000"/>
              </a:spcBef>
            </a:pPr>
            <a:r>
              <a:rPr lang="en-US" sz="1600"/>
              <a:t>Agency -1</a:t>
            </a:r>
          </a:p>
        </p:txBody>
      </p:sp>
      <p:sp>
        <p:nvSpPr>
          <p:cNvPr id="38926" name="Text Box 13"/>
          <p:cNvSpPr txBox="1">
            <a:spLocks noChangeArrowheads="1"/>
          </p:cNvSpPr>
          <p:nvPr/>
        </p:nvSpPr>
        <p:spPr bwMode="auto">
          <a:xfrm>
            <a:off x="1449388" y="5387975"/>
            <a:ext cx="1214437" cy="336550"/>
          </a:xfrm>
          <a:prstGeom prst="rect">
            <a:avLst/>
          </a:prstGeom>
          <a:noFill/>
          <a:ln w="9525">
            <a:noFill/>
            <a:miter lim="800000"/>
            <a:headEnd/>
            <a:tailEnd/>
          </a:ln>
        </p:spPr>
        <p:txBody>
          <a:bodyPr>
            <a:spAutoFit/>
          </a:bodyPr>
          <a:lstStyle/>
          <a:p>
            <a:pPr eaLnBrk="1" hangingPunct="1">
              <a:spcBef>
                <a:spcPct val="50000"/>
              </a:spcBef>
            </a:pPr>
            <a:r>
              <a:rPr lang="en-US" sz="1600">
                <a:solidFill>
                  <a:schemeClr val="hlink"/>
                </a:solidFill>
              </a:rPr>
              <a:t>Agency – 2 </a:t>
            </a:r>
          </a:p>
        </p:txBody>
      </p:sp>
      <p:sp>
        <p:nvSpPr>
          <p:cNvPr id="38927" name="Text Box 14"/>
          <p:cNvSpPr txBox="1">
            <a:spLocks noChangeArrowheads="1"/>
          </p:cNvSpPr>
          <p:nvPr/>
        </p:nvSpPr>
        <p:spPr bwMode="auto">
          <a:xfrm>
            <a:off x="3954463" y="4870450"/>
            <a:ext cx="1206500" cy="336550"/>
          </a:xfrm>
          <a:prstGeom prst="rect">
            <a:avLst/>
          </a:prstGeom>
          <a:noFill/>
          <a:ln w="9525">
            <a:noFill/>
            <a:miter lim="800000"/>
            <a:headEnd/>
            <a:tailEnd/>
          </a:ln>
        </p:spPr>
        <p:txBody>
          <a:bodyPr>
            <a:spAutoFit/>
          </a:bodyPr>
          <a:lstStyle/>
          <a:p>
            <a:pPr eaLnBrk="1" hangingPunct="1">
              <a:spcBef>
                <a:spcPct val="50000"/>
              </a:spcBef>
            </a:pPr>
            <a:r>
              <a:rPr lang="en-US" sz="1600">
                <a:solidFill>
                  <a:schemeClr val="hlink"/>
                </a:solidFill>
              </a:rPr>
              <a:t>Agency – 2</a:t>
            </a:r>
            <a:endParaRPr lang="en-US" sz="1600"/>
          </a:p>
        </p:txBody>
      </p:sp>
      <p:sp>
        <p:nvSpPr>
          <p:cNvPr id="38928" name="Text Box 15"/>
          <p:cNvSpPr txBox="1">
            <a:spLocks noChangeArrowheads="1"/>
          </p:cNvSpPr>
          <p:nvPr/>
        </p:nvSpPr>
        <p:spPr bwMode="auto">
          <a:xfrm>
            <a:off x="5429250" y="4876800"/>
            <a:ext cx="1255713" cy="336550"/>
          </a:xfrm>
          <a:prstGeom prst="rect">
            <a:avLst/>
          </a:prstGeom>
          <a:noFill/>
          <a:ln w="9525">
            <a:noFill/>
            <a:miter lim="800000"/>
            <a:headEnd/>
            <a:tailEnd/>
          </a:ln>
        </p:spPr>
        <p:txBody>
          <a:bodyPr>
            <a:spAutoFit/>
          </a:bodyPr>
          <a:lstStyle/>
          <a:p>
            <a:pPr eaLnBrk="1" hangingPunct="1">
              <a:spcBef>
                <a:spcPct val="50000"/>
              </a:spcBef>
            </a:pPr>
            <a:r>
              <a:rPr lang="en-US" sz="1600">
                <a:solidFill>
                  <a:schemeClr val="hlink"/>
                </a:solidFill>
              </a:rPr>
              <a:t>Agency – 2</a:t>
            </a:r>
            <a:endParaRPr lang="en-US" sz="1600"/>
          </a:p>
        </p:txBody>
      </p:sp>
      <p:sp>
        <p:nvSpPr>
          <p:cNvPr id="38929" name="Text Box 16"/>
          <p:cNvSpPr txBox="1">
            <a:spLocks noChangeArrowheads="1"/>
          </p:cNvSpPr>
          <p:nvPr/>
        </p:nvSpPr>
        <p:spPr bwMode="auto">
          <a:xfrm>
            <a:off x="173038" y="2362200"/>
            <a:ext cx="1563687" cy="336550"/>
          </a:xfrm>
          <a:prstGeom prst="rect">
            <a:avLst/>
          </a:prstGeom>
          <a:noFill/>
          <a:ln w="9525">
            <a:noFill/>
            <a:miter lim="800000"/>
            <a:headEnd/>
            <a:tailEnd/>
          </a:ln>
        </p:spPr>
        <p:txBody>
          <a:bodyPr>
            <a:spAutoFit/>
          </a:bodyPr>
          <a:lstStyle/>
          <a:p>
            <a:pPr algn="ctr" eaLnBrk="1" hangingPunct="1">
              <a:spcBef>
                <a:spcPct val="50000"/>
              </a:spcBef>
            </a:pPr>
            <a:r>
              <a:rPr lang="en-US" sz="1600"/>
              <a:t>Site 1</a:t>
            </a:r>
          </a:p>
        </p:txBody>
      </p:sp>
      <p:sp>
        <p:nvSpPr>
          <p:cNvPr id="38930" name="Text Box 17"/>
          <p:cNvSpPr txBox="1">
            <a:spLocks noChangeArrowheads="1"/>
          </p:cNvSpPr>
          <p:nvPr/>
        </p:nvSpPr>
        <p:spPr bwMode="auto">
          <a:xfrm>
            <a:off x="5449888" y="2736850"/>
            <a:ext cx="1104900" cy="336550"/>
          </a:xfrm>
          <a:prstGeom prst="rect">
            <a:avLst/>
          </a:prstGeom>
          <a:noFill/>
          <a:ln w="9525">
            <a:noFill/>
            <a:miter lim="800000"/>
            <a:headEnd/>
            <a:tailEnd/>
          </a:ln>
        </p:spPr>
        <p:txBody>
          <a:bodyPr>
            <a:spAutoFit/>
          </a:bodyPr>
          <a:lstStyle/>
          <a:p>
            <a:pPr algn="ctr" eaLnBrk="1" hangingPunct="1">
              <a:spcBef>
                <a:spcPct val="50000"/>
              </a:spcBef>
            </a:pPr>
            <a:r>
              <a:rPr lang="en-US" sz="1600"/>
              <a:t>Site 2</a:t>
            </a:r>
          </a:p>
        </p:txBody>
      </p:sp>
      <p:sp>
        <p:nvSpPr>
          <p:cNvPr id="37909" name="Rectangle 19"/>
          <p:cNvSpPr>
            <a:spLocks noGrp="1" noChangeArrowheads="1"/>
          </p:cNvSpPr>
          <p:nvPr>
            <p:ph type="title"/>
          </p:nvPr>
        </p:nvSpPr>
        <p:spPr>
          <a:xfrm>
            <a:off x="533400" y="1143000"/>
            <a:ext cx="7772400" cy="1143000"/>
          </a:xfrm>
        </p:spPr>
        <p:txBody>
          <a:bodyPr/>
          <a:lstStyle/>
          <a:p>
            <a:pPr eaLnBrk="1" hangingPunct="1">
              <a:defRPr/>
            </a:pPr>
            <a:r>
              <a:rPr lang="en-US" dirty="0">
                <a:latin typeface="+mn-lt"/>
              </a:rPr>
              <a:t>Scanning</a:t>
            </a:r>
            <a:br>
              <a:rPr lang="en-US" dirty="0">
                <a:latin typeface="+mn-lt"/>
              </a:rPr>
            </a:br>
            <a:r>
              <a:rPr lang="en-US" dirty="0">
                <a:latin typeface="+mn-lt"/>
              </a:rPr>
              <a:t>Basics 2 of 2</a:t>
            </a:r>
          </a:p>
        </p:txBody>
      </p:sp>
      <p:sp>
        <p:nvSpPr>
          <p:cNvPr id="38932" name="Text Box 20"/>
          <p:cNvSpPr txBox="1">
            <a:spLocks noChangeArrowheads="1"/>
          </p:cNvSpPr>
          <p:nvPr/>
        </p:nvSpPr>
        <p:spPr bwMode="auto">
          <a:xfrm>
            <a:off x="6775450" y="1143000"/>
            <a:ext cx="2368550" cy="4737100"/>
          </a:xfrm>
          <a:prstGeom prst="rect">
            <a:avLst/>
          </a:prstGeom>
          <a:noFill/>
          <a:ln w="9525">
            <a:noFill/>
            <a:miter lim="800000"/>
            <a:headEnd/>
            <a:tailEnd/>
          </a:ln>
        </p:spPr>
        <p:txBody>
          <a:bodyPr>
            <a:spAutoFit/>
          </a:bodyPr>
          <a:lstStyle/>
          <a:p>
            <a:pPr eaLnBrk="1" hangingPunct="1"/>
            <a:r>
              <a:rPr lang="en-US" sz="1600"/>
              <a:t>A Radio Needs To Be Affiliated With a Site In Order To Draw The Audio Over In Scan Mode.</a:t>
            </a:r>
          </a:p>
          <a:p>
            <a:pPr eaLnBrk="1" hangingPunct="1"/>
            <a:endParaRPr lang="en-US" sz="1600"/>
          </a:p>
          <a:p>
            <a:pPr eaLnBrk="1" hangingPunct="1"/>
            <a:r>
              <a:rPr lang="en-US" sz="1600"/>
              <a:t>In this example someone is using / has selected talkgroup ‘Agency - 2’ on the ‘Site 1’ Site.  so the zone controller will send ‘Agency - 2 audio to both sites.</a:t>
            </a:r>
          </a:p>
          <a:p>
            <a:pPr eaLnBrk="1" hangingPunct="1"/>
            <a:endParaRPr lang="en-US" sz="1600"/>
          </a:p>
          <a:p>
            <a:pPr eaLnBrk="1" hangingPunct="1"/>
            <a:r>
              <a:rPr lang="en-US" sz="1600"/>
              <a:t>Agency -1 radios which are trying to scan Agency - 2 will now hear Agency  - 2 audio.</a:t>
            </a:r>
          </a:p>
        </p:txBody>
      </p:sp>
      <p:grpSp>
        <p:nvGrpSpPr>
          <p:cNvPr id="38933" name="Group 22"/>
          <p:cNvGrpSpPr>
            <a:grpSpLocks/>
          </p:cNvGrpSpPr>
          <p:nvPr/>
        </p:nvGrpSpPr>
        <p:grpSpPr bwMode="auto">
          <a:xfrm>
            <a:off x="2514600" y="3657600"/>
            <a:ext cx="882650" cy="582613"/>
            <a:chOff x="2994" y="2130"/>
            <a:chExt cx="829" cy="639"/>
          </a:xfrm>
        </p:grpSpPr>
        <p:sp>
          <p:nvSpPr>
            <p:cNvPr id="38938" name="modem"/>
            <p:cNvSpPr>
              <a:spLocks noEditPoints="1" noChangeArrowheads="1"/>
            </p:cNvSpPr>
            <p:nvPr/>
          </p:nvSpPr>
          <p:spPr bwMode="auto">
            <a:xfrm>
              <a:off x="3018" y="2130"/>
              <a:ext cx="774" cy="2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91 w 21600"/>
                <a:gd name="T31" fmla="*/ 22400 h 21600"/>
                <a:gd name="T32" fmla="*/ 21209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chemeClr val="tx1"/>
            </a:solidFill>
            <a:ln w="9525">
              <a:solidFill>
                <a:srgbClr val="000000"/>
              </a:solidFill>
              <a:miter lim="800000"/>
              <a:headEnd/>
              <a:tailEnd/>
            </a:ln>
          </p:spPr>
          <p:txBody>
            <a:bodyPr/>
            <a:lstStyle/>
            <a:p>
              <a:endParaRPr lang="en-US"/>
            </a:p>
          </p:txBody>
        </p:sp>
        <p:sp>
          <p:nvSpPr>
            <p:cNvPr id="38939" name="Text Box 24"/>
            <p:cNvSpPr txBox="1">
              <a:spLocks noChangeArrowheads="1"/>
            </p:cNvSpPr>
            <p:nvPr/>
          </p:nvSpPr>
          <p:spPr bwMode="auto">
            <a:xfrm>
              <a:off x="2994" y="2267"/>
              <a:ext cx="829" cy="502"/>
            </a:xfrm>
            <a:prstGeom prst="rect">
              <a:avLst/>
            </a:prstGeom>
            <a:solidFill>
              <a:schemeClr val="tx1"/>
            </a:solidFill>
            <a:ln w="9525">
              <a:noFill/>
              <a:miter lim="800000"/>
              <a:headEnd/>
              <a:tailEnd/>
            </a:ln>
          </p:spPr>
          <p:txBody>
            <a:bodyPr>
              <a:spAutoFit/>
            </a:bodyPr>
            <a:lstStyle/>
            <a:p>
              <a:pPr algn="ctr" eaLnBrk="1" hangingPunct="1">
                <a:spcBef>
                  <a:spcPct val="50000"/>
                </a:spcBef>
              </a:pPr>
              <a:r>
                <a:rPr lang="en-US" sz="1200" b="1">
                  <a:solidFill>
                    <a:schemeClr val="bg1"/>
                  </a:solidFill>
                  <a:latin typeface="Times New Roman" pitchFamily="18" charset="0"/>
                </a:rPr>
                <a:t>Zone Controller</a:t>
              </a:r>
            </a:p>
          </p:txBody>
        </p:sp>
      </p:grpSp>
      <p:sp>
        <p:nvSpPr>
          <p:cNvPr id="38934" name="Line 25"/>
          <p:cNvSpPr>
            <a:spLocks noChangeShapeType="1"/>
          </p:cNvSpPr>
          <p:nvPr/>
        </p:nvSpPr>
        <p:spPr bwMode="auto">
          <a:xfrm flipH="1">
            <a:off x="3124200" y="2971800"/>
            <a:ext cx="1676400" cy="914400"/>
          </a:xfrm>
          <a:prstGeom prst="line">
            <a:avLst/>
          </a:prstGeom>
          <a:noFill/>
          <a:ln w="9525">
            <a:solidFill>
              <a:schemeClr val="folHlink"/>
            </a:solidFill>
            <a:round/>
            <a:headEnd type="triangle" w="med" len="med"/>
            <a:tailEnd type="triangle" w="med" len="med"/>
          </a:ln>
        </p:spPr>
        <p:txBody>
          <a:bodyPr lIns="102833" tIns="51417" rIns="102833" bIns="51417">
            <a:spAutoFit/>
          </a:bodyPr>
          <a:lstStyle/>
          <a:p>
            <a:endParaRPr lang="en-US"/>
          </a:p>
        </p:txBody>
      </p:sp>
      <p:sp>
        <p:nvSpPr>
          <p:cNvPr id="38935" name="Line 26"/>
          <p:cNvSpPr>
            <a:spLocks noChangeShapeType="1"/>
          </p:cNvSpPr>
          <p:nvPr/>
        </p:nvSpPr>
        <p:spPr bwMode="auto">
          <a:xfrm>
            <a:off x="1371600" y="3200400"/>
            <a:ext cx="1447800" cy="685800"/>
          </a:xfrm>
          <a:prstGeom prst="line">
            <a:avLst/>
          </a:prstGeom>
          <a:noFill/>
          <a:ln w="9525">
            <a:solidFill>
              <a:schemeClr val="folHlink"/>
            </a:solidFill>
            <a:round/>
            <a:headEnd type="triangle" w="med" len="med"/>
            <a:tailEnd type="triangle" w="med" len="med"/>
          </a:ln>
        </p:spPr>
        <p:txBody>
          <a:bodyPr lIns="102833" tIns="51417" rIns="102833" bIns="51417">
            <a:spAutoFit/>
          </a:bodyPr>
          <a:lstStyle/>
          <a:p>
            <a:endParaRPr lang="en-US"/>
          </a:p>
        </p:txBody>
      </p:sp>
      <p:sp>
        <p:nvSpPr>
          <p:cNvPr id="38936" name="Rectangle 5"/>
          <p:cNvSpPr>
            <a:spLocks noGrp="1" noChangeArrowheads="1"/>
          </p:cNvSpPr>
          <p:nvPr>
            <p:ph type="ftr" sz="quarter" idx="10"/>
          </p:nvPr>
        </p:nvSpPr>
        <p:spPr>
          <a:noFill/>
        </p:spPr>
        <p:txBody>
          <a:bodyPr/>
          <a:lstStyle/>
          <a:p>
            <a:r>
              <a:rPr lang="en-US"/>
              <a:t>CCNC, Inc. Training Sub-Committee</a:t>
            </a:r>
          </a:p>
        </p:txBody>
      </p:sp>
      <p:sp>
        <p:nvSpPr>
          <p:cNvPr id="38937" name="Rectangle 4"/>
          <p:cNvSpPr>
            <a:spLocks noGrp="1" noChangeArrowheads="1"/>
          </p:cNvSpPr>
          <p:nvPr>
            <p:ph type="dt" sz="quarter" idx="12"/>
          </p:nvPr>
        </p:nvSpPr>
        <p:spPr>
          <a:noFill/>
        </p:spPr>
        <p:txBody>
          <a:bodyPr/>
          <a:lstStyle/>
          <a:p>
            <a:r>
              <a:rPr lang="en-US"/>
              <a:t>December 1, 2008</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noFill/>
        </p:spPr>
        <p:txBody>
          <a:bodyPr/>
          <a:lstStyle/>
          <a:p>
            <a:fld id="{A3A30839-A2A1-41EB-852D-F4881C5C641B}" type="slidenum">
              <a:rPr lang="en-US" smtClean="0"/>
              <a:pPr/>
              <a:t>85</a:t>
            </a:fld>
            <a:endParaRPr lang="en-US"/>
          </a:p>
        </p:txBody>
      </p:sp>
      <p:sp>
        <p:nvSpPr>
          <p:cNvPr id="38917" name="Rectangle 2"/>
          <p:cNvSpPr>
            <a:spLocks noGrp="1" noChangeArrowheads="1"/>
          </p:cNvSpPr>
          <p:nvPr>
            <p:ph type="title"/>
          </p:nvPr>
        </p:nvSpPr>
        <p:spPr>
          <a:xfrm>
            <a:off x="533400" y="2286000"/>
            <a:ext cx="7772400" cy="1143000"/>
          </a:xfrm>
        </p:spPr>
        <p:txBody>
          <a:bodyPr/>
          <a:lstStyle/>
          <a:p>
            <a:pPr eaLnBrk="1" hangingPunct="1">
              <a:defRPr/>
            </a:pPr>
            <a:r>
              <a:rPr lang="en-US" dirty="0">
                <a:latin typeface="+mn-lt"/>
              </a:rPr>
              <a:t>Status Alert Tones</a:t>
            </a:r>
          </a:p>
        </p:txBody>
      </p:sp>
      <p:sp>
        <p:nvSpPr>
          <p:cNvPr id="39940" name="Rectangle 5"/>
          <p:cNvSpPr>
            <a:spLocks noGrp="1" noChangeArrowheads="1"/>
          </p:cNvSpPr>
          <p:nvPr>
            <p:ph type="ftr" sz="quarter" idx="10"/>
          </p:nvPr>
        </p:nvSpPr>
        <p:spPr>
          <a:noFill/>
        </p:spPr>
        <p:txBody>
          <a:bodyPr/>
          <a:lstStyle/>
          <a:p>
            <a:r>
              <a:rPr lang="en-US"/>
              <a:t>CCNC, Inc. Training Sub-Committee</a:t>
            </a:r>
          </a:p>
        </p:txBody>
      </p:sp>
      <p:sp>
        <p:nvSpPr>
          <p:cNvPr id="39941"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zo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a:latin typeface="+mn-lt"/>
              </a:rPr>
              <a:t>Status Alert Tones</a:t>
            </a:r>
          </a:p>
        </p:txBody>
      </p:sp>
      <p:graphicFrame>
        <p:nvGraphicFramePr>
          <p:cNvPr id="812035" name="Group 3"/>
          <p:cNvGraphicFramePr>
            <a:graphicFrameLocks noGrp="1"/>
          </p:cNvGraphicFramePr>
          <p:nvPr/>
        </p:nvGraphicFramePr>
        <p:xfrm>
          <a:off x="1631950" y="2535238"/>
          <a:ext cx="6096000" cy="3269892"/>
        </p:xfrm>
        <a:graphic>
          <a:graphicData uri="http://schemas.openxmlformats.org/drawingml/2006/table">
            <a:tbl>
              <a:tblPr/>
              <a:tblGrid>
                <a:gridCol w="1282053">
                  <a:extLst>
                    <a:ext uri="{9D8B030D-6E8A-4147-A177-3AD203B41FA5}">
                      <a16:colId xmlns:a16="http://schemas.microsoft.com/office/drawing/2014/main" val="20000"/>
                    </a:ext>
                  </a:extLst>
                </a:gridCol>
                <a:gridCol w="366046">
                  <a:extLst>
                    <a:ext uri="{9D8B030D-6E8A-4147-A177-3AD203B41FA5}">
                      <a16:colId xmlns:a16="http://schemas.microsoft.com/office/drawing/2014/main" val="20001"/>
                    </a:ext>
                  </a:extLst>
                </a:gridCol>
                <a:gridCol w="4447901">
                  <a:extLst>
                    <a:ext uri="{9D8B030D-6E8A-4147-A177-3AD203B41FA5}">
                      <a16:colId xmlns:a16="http://schemas.microsoft.com/office/drawing/2014/main" val="20002"/>
                    </a:ext>
                  </a:extLst>
                </a:gridCol>
              </a:tblGrid>
              <a:tr h="312377">
                <a:tc>
                  <a:txBody>
                    <a:bodyPr/>
                    <a:lstStyle/>
                    <a:p>
                      <a:pPr marL="0" marR="0" lvl="0" indent="0" algn="ctr" defTabSz="8128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Tone Name</a:t>
                      </a:r>
                    </a:p>
                  </a:txBody>
                  <a:tcPr marL="102850" marR="102850" marT="51408" marB="51408" horzOverflow="overflow">
                    <a:lnL cap="flat">
                      <a:noFill/>
                    </a:lnL>
                    <a:lnR>
                      <a:noFill/>
                    </a:lnR>
                    <a:lnT cap="flat">
                      <a:noFill/>
                    </a:lnT>
                    <a:lnB>
                      <a:noFill/>
                    </a:lnB>
                    <a:lnTlToBr>
                      <a:noFill/>
                    </a:lnTlToBr>
                    <a:lnBlToTr>
                      <a:noFill/>
                    </a:lnBlToTr>
                    <a:solidFill>
                      <a:schemeClr val="folHlink"/>
                    </a:solidFill>
                  </a:tcPr>
                </a:tc>
                <a:tc>
                  <a:txBody>
                    <a:bodyPr/>
                    <a:lstStyle/>
                    <a:p>
                      <a:pPr marL="0" marR="0" lvl="0" indent="0" algn="l" defTabSz="812800" rtl="0" eaLnBrk="0" fontAlgn="base" latinLnBrk="0" hangingPunct="0">
                        <a:lnSpc>
                          <a:spcPct val="100000"/>
                        </a:lnSpc>
                        <a:spcBef>
                          <a:spcPct val="2000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endParaRPr>
                    </a:p>
                  </a:txBody>
                  <a:tcPr marL="102850" marR="102850" marT="51408" marB="51408" horzOverflow="overflow">
                    <a:lnL>
                      <a:noFill/>
                    </a:lnL>
                    <a:lnR>
                      <a:noFill/>
                    </a:lnR>
                    <a:lnT cap="flat">
                      <a:noFill/>
                    </a:lnT>
                    <a:lnB>
                      <a:noFill/>
                    </a:lnB>
                    <a:lnTlToBr>
                      <a:noFill/>
                    </a:lnTlToBr>
                    <a:lnBlToTr>
                      <a:noFill/>
                    </a:lnBlToTr>
                    <a:solidFill>
                      <a:schemeClr val="folHlink"/>
                    </a:solidFill>
                  </a:tcPr>
                </a:tc>
                <a:tc>
                  <a:txBody>
                    <a:bodyPr/>
                    <a:lstStyle/>
                    <a:p>
                      <a:pPr marL="0" marR="0" lvl="0" indent="0" algn="ctr" defTabSz="8128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pitchFamily="34" charset="0"/>
                        </a:rPr>
                        <a:t>Tone Information</a:t>
                      </a:r>
                    </a:p>
                  </a:txBody>
                  <a:tcPr marL="102850" marR="102850" marT="51408" marB="51408" horzOverflow="overflow">
                    <a:lnL>
                      <a:noFill/>
                    </a:lnL>
                    <a:lnR cap="flat">
                      <a:noFill/>
                    </a:lnR>
                    <a:lnT cap="flat">
                      <a:noFill/>
                    </a:lnT>
                    <a:lnB>
                      <a:noFill/>
                    </a:lnB>
                    <a:lnTlToBr>
                      <a:noFill/>
                    </a:lnTlToBr>
                    <a:lnBlToTr>
                      <a:noFill/>
                    </a:lnBlToTr>
                    <a:solidFill>
                      <a:schemeClr val="folHlink"/>
                    </a:solidFill>
                  </a:tcPr>
                </a:tc>
                <a:extLst>
                  <a:ext uri="{0D108BD9-81ED-4DB2-BD59-A6C34878D82A}">
                    <a16:rowId xmlns:a16="http://schemas.microsoft.com/office/drawing/2014/main" val="10000"/>
                  </a:ext>
                </a:extLst>
              </a:tr>
              <a:tr h="292741">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Call Alert</a:t>
                      </a:r>
                    </a:p>
                  </a:txBody>
                  <a:tcPr marL="82280" marR="0" marT="51408" marB="51408"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endParaRPr>
                    </a:p>
                  </a:txBody>
                  <a:tcPr marL="102850" marR="102850" marT="51408" marB="51408" anchor="ctr" horzOverflow="overflow">
                    <a:lnL>
                      <a:noFill/>
                    </a:lnL>
                    <a:lnR>
                      <a:noFill/>
                    </a:lnR>
                    <a:lnT>
                      <a:noFill/>
                    </a:lnT>
                    <a:lnB>
                      <a:noFill/>
                    </a:lnB>
                    <a:lnTlToBr>
                      <a:noFill/>
                    </a:lnTlToBr>
                    <a:lnBlToTr>
                      <a:noFill/>
                    </a:lnBlToTr>
                    <a:no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Receipt of a Call Alert page sent to your radio by Dispatch</a:t>
                      </a:r>
                    </a:p>
                  </a:txBody>
                  <a:tcPr marL="102850" marR="102850" marT="51408" marB="5140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87387">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Emergency</a:t>
                      </a:r>
                    </a:p>
                  </a:txBody>
                  <a:tcPr marL="82280" marR="0" marT="51408" marB="51408" anchor="ctr"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endParaRPr>
                    </a:p>
                  </a:txBody>
                  <a:tcPr marL="102850" marR="102850" marT="51408" marB="51408" anchor="ctr" horzOverflow="overflow">
                    <a:lnL>
                      <a:noFill/>
                    </a:lnL>
                    <a:lnR>
                      <a:noFill/>
                    </a:lnR>
                    <a:lnT>
                      <a:noFill/>
                    </a:lnT>
                    <a:lnB>
                      <a:noFill/>
                    </a:lnB>
                    <a:lnTlToBr>
                      <a:noFill/>
                    </a:lnTlToBr>
                    <a:lnBlToTr>
                      <a:noFill/>
                    </a:lnBlToTr>
                    <a:solidFill>
                      <a:srgbClr val="FFFF99"/>
                    </a:solidFill>
                  </a:tcPr>
                </a:tc>
                <a:tc>
                  <a:txBody>
                    <a:bodyPr/>
                    <a:lstStyle/>
                    <a:p>
                      <a:pPr marL="0" marR="0" lvl="0" indent="0" algn="l" defTabSz="812800" rtl="0" eaLnBrk="1" fontAlgn="base" latinLnBrk="0" hangingPunct="1">
                        <a:lnSpc>
                          <a:spcPct val="80000"/>
                        </a:lnSpc>
                        <a:spcBef>
                          <a:spcPct val="20000"/>
                        </a:spcBef>
                        <a:spcAft>
                          <a:spcPct val="0"/>
                        </a:spcAft>
                        <a:buClrTx/>
                        <a:buSzTx/>
                        <a:buFontTx/>
                        <a:buNone/>
                        <a:tabLst/>
                      </a:pPr>
                      <a:r>
                        <a:rPr kumimoji="0" lang="en-US" sz="1100" b="1" i="0" u="none" strike="noStrike" kern="1200" cap="none" normalizeH="0" baseline="0" dirty="0">
                          <a:ln>
                            <a:noFill/>
                          </a:ln>
                          <a:solidFill>
                            <a:schemeClr val="tx1"/>
                          </a:solidFill>
                          <a:effectLst/>
                          <a:latin typeface="Arial" pitchFamily="34" charset="0"/>
                          <a:ea typeface="+mn-ea"/>
                          <a:cs typeface="+mn-cs"/>
                        </a:rPr>
                        <a:t>Emergency tones heard in an assigned dispatch center when the orange button is pushed on the radio.</a:t>
                      </a:r>
                    </a:p>
                  </a:txBody>
                  <a:tcPr marL="102850" marR="102850" marT="51408" marB="51408" anchor="ctr" horzOverflow="overflow">
                    <a:lnL>
                      <a:noFill/>
                    </a:lnL>
                    <a:lnR cap="flat">
                      <a:noFill/>
                    </a:lnR>
                    <a:lnT>
                      <a:noFill/>
                    </a:lnT>
                    <a:lnB>
                      <a:noFill/>
                    </a:lnB>
                    <a:lnTlToBr>
                      <a:noFill/>
                    </a:lnTlToBr>
                    <a:lnBlToTr>
                      <a:noFill/>
                    </a:lnBlToTr>
                    <a:solidFill>
                      <a:srgbClr val="FFFF99"/>
                    </a:solidFill>
                  </a:tcPr>
                </a:tc>
                <a:extLst>
                  <a:ext uri="{0D108BD9-81ED-4DB2-BD59-A6C34878D82A}">
                    <a16:rowId xmlns:a16="http://schemas.microsoft.com/office/drawing/2014/main" val="10002"/>
                  </a:ext>
                </a:extLst>
              </a:tr>
              <a:tr h="278461">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pitchFamily="34" charset="0"/>
                        </a:rPr>
                        <a:t>Failsoft</a:t>
                      </a:r>
                    </a:p>
                  </a:txBody>
                  <a:tcPr marL="82280" marR="0" marT="51408" marB="51408"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endParaRPr>
                    </a:p>
                  </a:txBody>
                  <a:tcPr marL="102850" marR="102850" marT="51408" marB="51408" anchor="ctr" horzOverflow="overflow">
                    <a:lnL>
                      <a:noFill/>
                    </a:lnL>
                    <a:lnR>
                      <a:noFill/>
                    </a:lnR>
                    <a:lnT>
                      <a:noFill/>
                    </a:lnT>
                    <a:lnB>
                      <a:noFill/>
                    </a:lnB>
                    <a:lnTlToBr>
                      <a:noFill/>
                    </a:lnTlToBr>
                    <a:lnBlToTr>
                      <a:noFill/>
                    </a:lnBlToTr>
                    <a:no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Radio has lost communication with the systems controller</a:t>
                      </a:r>
                    </a:p>
                  </a:txBody>
                  <a:tcPr marL="102850" marR="102850" marT="51408" marB="5140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92741">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pitchFamily="34" charset="0"/>
                        </a:rPr>
                        <a:t>Low Battery</a:t>
                      </a:r>
                    </a:p>
                  </a:txBody>
                  <a:tcPr marL="82280" marR="0" marT="51408" marB="51408" anchor="ctr"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endParaRPr>
                    </a:p>
                  </a:txBody>
                  <a:tcPr marL="102850" marR="102850" marT="51408" marB="51408" anchor="ctr" horzOverflow="overflow">
                    <a:lnL>
                      <a:noFill/>
                    </a:lnL>
                    <a:lnR>
                      <a:noFill/>
                    </a:lnR>
                    <a:lnT>
                      <a:noFill/>
                    </a:lnT>
                    <a:lnB>
                      <a:noFill/>
                    </a:lnB>
                    <a:lnTlToBr>
                      <a:noFill/>
                    </a:lnTlToBr>
                    <a:lnBlToTr>
                      <a:noFill/>
                    </a:lnBlToTr>
                    <a:solidFill>
                      <a:srgbClr val="FFFF99"/>
                    </a:solid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Weak battery indication</a:t>
                      </a:r>
                    </a:p>
                  </a:txBody>
                  <a:tcPr marL="102850" marR="102850" marT="51408" marB="51408" anchor="ctr" horzOverflow="overflow">
                    <a:lnL>
                      <a:noFill/>
                    </a:lnL>
                    <a:lnR cap="flat">
                      <a:noFill/>
                    </a:lnR>
                    <a:lnT>
                      <a:noFill/>
                    </a:lnT>
                    <a:lnB>
                      <a:noFill/>
                    </a:lnB>
                    <a:lnTlToBr>
                      <a:noFill/>
                    </a:lnTlToBr>
                    <a:lnBlToTr>
                      <a:noFill/>
                    </a:lnBlToTr>
                    <a:solidFill>
                      <a:srgbClr val="FFFF99"/>
                    </a:solidFill>
                  </a:tcPr>
                </a:tc>
                <a:extLst>
                  <a:ext uri="{0D108BD9-81ED-4DB2-BD59-A6C34878D82A}">
                    <a16:rowId xmlns:a16="http://schemas.microsoft.com/office/drawing/2014/main" val="10004"/>
                  </a:ext>
                </a:extLst>
              </a:tr>
              <a:tr h="299881">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Out of Range</a:t>
                      </a:r>
                    </a:p>
                  </a:txBody>
                  <a:tcPr marL="82280" marR="0" marT="51408" marB="51408"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endParaRPr>
                    </a:p>
                  </a:txBody>
                  <a:tcPr marL="102850" marR="102850" marT="51408" marB="51408" anchor="ctr" horzOverflow="overflow">
                    <a:lnL>
                      <a:noFill/>
                    </a:lnL>
                    <a:lnR>
                      <a:noFill/>
                    </a:lnR>
                    <a:lnT>
                      <a:noFill/>
                    </a:lnT>
                    <a:lnB>
                      <a:noFill/>
                    </a:lnB>
                    <a:lnTlToBr>
                      <a:noFill/>
                    </a:lnTlToBr>
                    <a:lnBlToTr>
                      <a:noFill/>
                    </a:lnBlToTr>
                    <a:no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Radio is out of range of the system</a:t>
                      </a:r>
                    </a:p>
                  </a:txBody>
                  <a:tcPr marL="102850" marR="102850" marT="51408" marB="5140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85601">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pitchFamily="34" charset="0"/>
                        </a:rPr>
                        <a:t>Power-up</a:t>
                      </a:r>
                    </a:p>
                  </a:txBody>
                  <a:tcPr marL="82280" marR="0" marT="51408" marB="51408" anchor="ctr"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endParaRPr>
                    </a:p>
                  </a:txBody>
                  <a:tcPr marL="102850" marR="102850" marT="51408" marB="51408" anchor="ctr" horzOverflow="overflow">
                    <a:lnL>
                      <a:noFill/>
                    </a:lnL>
                    <a:lnR>
                      <a:noFill/>
                    </a:lnR>
                    <a:lnT>
                      <a:noFill/>
                    </a:lnT>
                    <a:lnB>
                      <a:noFill/>
                    </a:lnB>
                    <a:lnTlToBr>
                      <a:noFill/>
                    </a:lnTlToBr>
                    <a:lnBlToTr>
                      <a:noFill/>
                    </a:lnBlToTr>
                    <a:solidFill>
                      <a:srgbClr val="FFFF99"/>
                    </a:solid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Radio has successfully powered on</a:t>
                      </a:r>
                    </a:p>
                  </a:txBody>
                  <a:tcPr marL="102850" marR="102850" marT="51408" marB="51408" anchor="ctr" horzOverflow="overflow">
                    <a:lnL>
                      <a:noFill/>
                    </a:lnL>
                    <a:lnR cap="flat">
                      <a:noFill/>
                    </a:lnR>
                    <a:lnT>
                      <a:noFill/>
                    </a:lnT>
                    <a:lnB>
                      <a:noFill/>
                    </a:lnB>
                    <a:lnTlToBr>
                      <a:noFill/>
                    </a:lnTlToBr>
                    <a:lnBlToTr>
                      <a:noFill/>
                    </a:lnBlToTr>
                    <a:solidFill>
                      <a:srgbClr val="FFFF99"/>
                    </a:solidFill>
                  </a:tcPr>
                </a:tc>
                <a:extLst>
                  <a:ext uri="{0D108BD9-81ED-4DB2-BD59-A6C34878D82A}">
                    <a16:rowId xmlns:a16="http://schemas.microsoft.com/office/drawing/2014/main" val="10006"/>
                  </a:ext>
                </a:extLst>
              </a:tr>
              <a:tr h="290957">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Prohibit</a:t>
                      </a:r>
                    </a:p>
                  </a:txBody>
                  <a:tcPr marL="82280" marR="0" marT="51408" marB="51408"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endParaRPr>
                    </a:p>
                  </a:txBody>
                  <a:tcPr marL="102850" marR="102850" marT="51408" marB="51408" anchor="ctr" horzOverflow="overflow">
                    <a:lnL>
                      <a:noFill/>
                    </a:lnL>
                    <a:lnR>
                      <a:noFill/>
                    </a:lnR>
                    <a:lnT>
                      <a:noFill/>
                    </a:lnT>
                    <a:lnB>
                      <a:noFill/>
                    </a:lnB>
                    <a:lnTlToBr>
                      <a:noFill/>
                    </a:lnTlToBr>
                    <a:lnBlToTr>
                      <a:noFill/>
                    </a:lnBlToTr>
                    <a:no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Talkgroup or channel is not accessible or authorized</a:t>
                      </a:r>
                    </a:p>
                  </a:txBody>
                  <a:tcPr marL="102850" marR="102850" marT="51408" marB="5140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292741">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pitchFamily="34" charset="0"/>
                        </a:rPr>
                        <a:t>System Busy</a:t>
                      </a:r>
                    </a:p>
                  </a:txBody>
                  <a:tcPr marL="82280" marR="0" marT="51408" marB="51408" anchor="ctr"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endParaRPr>
                    </a:p>
                  </a:txBody>
                  <a:tcPr marL="102850" marR="102850" marT="51408" marB="51408" anchor="ctr" horzOverflow="overflow">
                    <a:lnL>
                      <a:noFill/>
                    </a:lnL>
                    <a:lnR>
                      <a:noFill/>
                    </a:lnR>
                    <a:lnT>
                      <a:noFill/>
                    </a:lnT>
                    <a:lnB>
                      <a:noFill/>
                    </a:lnB>
                    <a:lnTlToBr>
                      <a:noFill/>
                    </a:lnTlToBr>
                    <a:lnBlToTr>
                      <a:noFill/>
                    </a:lnBlToTr>
                    <a:solidFill>
                      <a:srgbClr val="FFFF99"/>
                    </a:solid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Talkgroup/Channel or System is busy</a:t>
                      </a:r>
                    </a:p>
                  </a:txBody>
                  <a:tcPr marL="102850" marR="102850" marT="51408" marB="51408" anchor="ctr" horzOverflow="overflow">
                    <a:lnL>
                      <a:noFill/>
                    </a:lnL>
                    <a:lnR cap="flat">
                      <a:noFill/>
                    </a:lnR>
                    <a:lnT>
                      <a:noFill/>
                    </a:lnT>
                    <a:lnB>
                      <a:noFill/>
                    </a:lnB>
                    <a:lnTlToBr>
                      <a:noFill/>
                    </a:lnTlToBr>
                    <a:lnBlToTr>
                      <a:noFill/>
                    </a:lnBlToTr>
                    <a:solidFill>
                      <a:srgbClr val="FFFF99"/>
                    </a:solidFill>
                  </a:tcPr>
                </a:tc>
                <a:extLst>
                  <a:ext uri="{0D108BD9-81ED-4DB2-BD59-A6C34878D82A}">
                    <a16:rowId xmlns:a16="http://schemas.microsoft.com/office/drawing/2014/main" val="10008"/>
                  </a:ext>
                </a:extLst>
              </a:tr>
              <a:tr h="285601">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pitchFamily="34" charset="0"/>
                        </a:rPr>
                        <a:t>Talk Permit</a:t>
                      </a:r>
                    </a:p>
                  </a:txBody>
                  <a:tcPr marL="82280" marR="0" marT="51408" marB="51408"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endParaRPr>
                    </a:p>
                  </a:txBody>
                  <a:tcPr marL="102850" marR="102850" marT="51408" marB="51408" anchor="ctr" horzOverflow="overflow">
                    <a:lnL>
                      <a:noFill/>
                    </a:lnL>
                    <a:lnR>
                      <a:noFill/>
                    </a:lnR>
                    <a:lnT>
                      <a:noFill/>
                    </a:lnT>
                    <a:lnB>
                      <a:noFill/>
                    </a:lnB>
                    <a:lnTlToBr>
                      <a:noFill/>
                    </a:lnTlToBr>
                    <a:lnBlToTr>
                      <a:noFill/>
                    </a:lnBlToTr>
                    <a:no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Talkgroup / Channel is ready to use</a:t>
                      </a:r>
                    </a:p>
                  </a:txBody>
                  <a:tcPr marL="102850" marR="102850" marT="51408" marB="5140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267751">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pitchFamily="34" charset="0"/>
                        </a:rPr>
                        <a:t>Time-out Timer</a:t>
                      </a:r>
                    </a:p>
                  </a:txBody>
                  <a:tcPr marL="82280" marR="0" marT="51408" marB="51408" anchor="ctr" horzOverflow="overflow">
                    <a:lnL cap="flat">
                      <a:noFill/>
                    </a:lnL>
                    <a:lnR>
                      <a:noFill/>
                    </a:lnR>
                    <a:lnT>
                      <a:noFill/>
                    </a:lnT>
                    <a:lnB cap="flat">
                      <a:noFill/>
                    </a:lnB>
                    <a:lnTlToBr>
                      <a:noFill/>
                    </a:lnTlToBr>
                    <a:lnBlToTr>
                      <a:noFill/>
                    </a:lnBlToTr>
                    <a:solidFill>
                      <a:srgbClr val="FFFF99"/>
                    </a:solid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endParaRPr>
                    </a:p>
                  </a:txBody>
                  <a:tcPr marL="82280" marR="0" marT="51408" marB="51408" anchor="ctr" horzOverflow="overflow">
                    <a:lnL>
                      <a:noFill/>
                    </a:lnL>
                    <a:lnR>
                      <a:noFill/>
                    </a:lnR>
                    <a:lnT>
                      <a:noFill/>
                    </a:lnT>
                    <a:lnB cap="flat">
                      <a:noFill/>
                    </a:lnB>
                    <a:lnTlToBr>
                      <a:noFill/>
                    </a:lnTlToBr>
                    <a:lnBlToTr>
                      <a:noFill/>
                    </a:lnBlToTr>
                    <a:solidFill>
                      <a:srgbClr val="FFFF99"/>
                    </a:solidFill>
                  </a:tcPr>
                </a:tc>
                <a:tc>
                  <a:txBody>
                    <a:bodyPr/>
                    <a:lstStyle/>
                    <a:p>
                      <a:pPr marL="0" marR="0" lvl="0" indent="0" algn="l" defTabSz="812800" rtl="0" eaLnBrk="0" fontAlgn="base" latinLnBrk="0" hangingPunct="0">
                        <a:lnSpc>
                          <a:spcPct val="8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Time-out timer limit has been reached</a:t>
                      </a:r>
                    </a:p>
                  </a:txBody>
                  <a:tcPr marL="102850" marR="102850" marT="51408" marB="51408" anchor="ctr" horzOverflow="overflow">
                    <a:lnL>
                      <a:noFill/>
                    </a:lnL>
                    <a:lnR cap="flat">
                      <a:noFill/>
                    </a:lnR>
                    <a:lnT>
                      <a:noFill/>
                    </a:lnT>
                    <a:lnB cap="flat">
                      <a:noFill/>
                    </a:lnB>
                    <a:lnTlToBr>
                      <a:noFill/>
                    </a:lnTlToBr>
                    <a:lnBlToTr>
                      <a:noFill/>
                    </a:lnBlToTr>
                    <a:solidFill>
                      <a:srgbClr val="FFFF99"/>
                    </a:solidFill>
                  </a:tcPr>
                </a:tc>
                <a:extLst>
                  <a:ext uri="{0D108BD9-81ED-4DB2-BD59-A6C34878D82A}">
                    <a16:rowId xmlns:a16="http://schemas.microsoft.com/office/drawing/2014/main" val="10010"/>
                  </a:ext>
                </a:extLst>
              </a:tr>
            </a:tbl>
          </a:graphicData>
        </a:graphic>
      </p:graphicFrame>
      <p:pic>
        <p:nvPicPr>
          <p:cNvPr id="40997" name="Picture 77">
            <a:hlinkClick r:id="" action="ppaction://noaction">
              <a:snd r:embed="rId3" name="Emergency.wav"/>
            </a:hlinkClick>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33700" y="3176588"/>
            <a:ext cx="249238" cy="257175"/>
          </a:xfrm>
          <a:prstGeom prst="rect">
            <a:avLst/>
          </a:prstGeom>
          <a:noFill/>
          <a:ln w="9525">
            <a:noFill/>
            <a:miter lim="800000"/>
            <a:headEnd/>
            <a:tailEnd/>
          </a:ln>
        </p:spPr>
      </p:pic>
      <p:pic>
        <p:nvPicPr>
          <p:cNvPr id="40998" name="Picture 78">
            <a:hlinkClick r:id="" action="ppaction://noaction">
              <a:snd r:embed="rId5" name="CallAlert.wav"/>
            </a:hlinkClick>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33700" y="2865438"/>
            <a:ext cx="249238" cy="257175"/>
          </a:xfrm>
          <a:prstGeom prst="rect">
            <a:avLst/>
          </a:prstGeom>
          <a:noFill/>
          <a:ln w="9525">
            <a:noFill/>
            <a:miter lim="800000"/>
            <a:headEnd/>
            <a:tailEnd/>
          </a:ln>
        </p:spPr>
      </p:pic>
      <p:pic>
        <p:nvPicPr>
          <p:cNvPr id="40999" name="Picture 79">
            <a:hlinkClick r:id="" action="ppaction://noaction">
              <a:snd r:embed="rId6" name="Failsoft.wav"/>
            </a:hlinkClick>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33700" y="3511550"/>
            <a:ext cx="249238" cy="257175"/>
          </a:xfrm>
          <a:prstGeom prst="rect">
            <a:avLst/>
          </a:prstGeom>
          <a:noFill/>
          <a:ln w="9525">
            <a:noFill/>
            <a:miter lim="800000"/>
            <a:headEnd/>
            <a:tailEnd/>
          </a:ln>
        </p:spPr>
      </p:pic>
      <p:pic>
        <p:nvPicPr>
          <p:cNvPr id="41000" name="Picture 80">
            <a:hlinkClick r:id="" action="ppaction://noaction">
              <a:snd r:embed="rId7" name="power-up.wav"/>
            </a:hlinkClick>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33700" y="4394200"/>
            <a:ext cx="249238" cy="257175"/>
          </a:xfrm>
          <a:prstGeom prst="rect">
            <a:avLst/>
          </a:prstGeom>
          <a:noFill/>
          <a:ln w="9525">
            <a:noFill/>
            <a:miter lim="800000"/>
            <a:headEnd/>
            <a:tailEnd/>
          </a:ln>
        </p:spPr>
      </p:pic>
      <p:pic>
        <p:nvPicPr>
          <p:cNvPr id="41001" name="Picture 81">
            <a:hlinkClick r:id="" action="ppaction://noaction">
              <a:snd r:embed="rId8" name="LowBattery.wav"/>
            </a:hlinkClick>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33700" y="3800475"/>
            <a:ext cx="249238" cy="257175"/>
          </a:xfrm>
          <a:prstGeom prst="rect">
            <a:avLst/>
          </a:prstGeom>
          <a:noFill/>
          <a:ln w="9525">
            <a:noFill/>
            <a:miter lim="800000"/>
            <a:headEnd/>
            <a:tailEnd/>
          </a:ln>
        </p:spPr>
      </p:pic>
      <p:pic>
        <p:nvPicPr>
          <p:cNvPr id="41002" name="Picture 83">
            <a:hlinkClick r:id="" action="ppaction://noaction">
              <a:snd r:embed="rId9" name="prohibit.wav"/>
            </a:hlinkClick>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33700" y="4687888"/>
            <a:ext cx="249238" cy="257175"/>
          </a:xfrm>
          <a:prstGeom prst="rect">
            <a:avLst/>
          </a:prstGeom>
          <a:noFill/>
          <a:ln w="9525">
            <a:noFill/>
            <a:miter lim="800000"/>
            <a:headEnd/>
            <a:tailEnd/>
          </a:ln>
        </p:spPr>
      </p:pic>
      <p:pic>
        <p:nvPicPr>
          <p:cNvPr id="41003" name="Picture 85">
            <a:hlinkClick r:id="" action="ppaction://noaction">
              <a:snd r:embed="rId10" name="SystemBusy.wav"/>
            </a:hlinkClick>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33700" y="4976813"/>
            <a:ext cx="249238" cy="257175"/>
          </a:xfrm>
          <a:prstGeom prst="rect">
            <a:avLst/>
          </a:prstGeom>
          <a:noFill/>
          <a:ln w="9525">
            <a:noFill/>
            <a:miter lim="800000"/>
            <a:headEnd/>
            <a:tailEnd/>
          </a:ln>
        </p:spPr>
      </p:pic>
      <p:pic>
        <p:nvPicPr>
          <p:cNvPr id="41004" name="Picture 86">
            <a:hlinkClick r:id="" action="ppaction://noaction">
              <a:snd r:embed="rId11" name="TimeOut2.wav"/>
            </a:hlinkClick>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33700" y="5554663"/>
            <a:ext cx="249238" cy="257175"/>
          </a:xfrm>
          <a:prstGeom prst="rect">
            <a:avLst/>
          </a:prstGeom>
          <a:noFill/>
          <a:ln w="9525">
            <a:noFill/>
            <a:miter lim="800000"/>
            <a:headEnd/>
            <a:tailEnd/>
          </a:ln>
        </p:spPr>
      </p:pic>
      <p:pic>
        <p:nvPicPr>
          <p:cNvPr id="41005" name="Picture 87">
            <a:hlinkClick r:id="" action="ppaction://noaction">
              <a:snd r:embed="rId12" name="TalkPermit.wav"/>
            </a:hlinkClick>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33700" y="5265738"/>
            <a:ext cx="249238" cy="257175"/>
          </a:xfrm>
          <a:prstGeom prst="rect">
            <a:avLst/>
          </a:prstGeom>
          <a:noFill/>
          <a:ln w="9525">
            <a:noFill/>
            <a:miter lim="800000"/>
            <a:headEnd/>
            <a:tailEnd/>
          </a:ln>
        </p:spPr>
      </p:pic>
      <p:pic>
        <p:nvPicPr>
          <p:cNvPr id="41006" name="Picture 90">
            <a:hlinkClick r:id="" action="ppaction://noaction">
              <a:snd r:embed="rId13" name="Out of Range.wav"/>
            </a:hlinkClick>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32113" y="4094163"/>
            <a:ext cx="249237" cy="257175"/>
          </a:xfrm>
          <a:prstGeom prst="rect">
            <a:avLst/>
          </a:prstGeom>
          <a:noFill/>
          <a:ln w="9525">
            <a:noFill/>
            <a:miter lim="800000"/>
            <a:headEnd/>
            <a:tailEnd/>
          </a:ln>
        </p:spPr>
      </p:pic>
      <p:sp>
        <p:nvSpPr>
          <p:cNvPr id="41007" name="Rectangle 5"/>
          <p:cNvSpPr>
            <a:spLocks noGrp="1" noChangeArrowheads="1"/>
          </p:cNvSpPr>
          <p:nvPr>
            <p:ph type="ftr" sz="quarter" idx="10"/>
          </p:nvPr>
        </p:nvSpPr>
        <p:spPr>
          <a:noFill/>
        </p:spPr>
        <p:txBody>
          <a:bodyPr/>
          <a:lstStyle/>
          <a:p>
            <a:r>
              <a:rPr lang="en-US"/>
              <a:t>CCNC, Inc. Training Sub-Committee</a:t>
            </a:r>
          </a:p>
        </p:txBody>
      </p:sp>
      <p:sp>
        <p:nvSpPr>
          <p:cNvPr id="41008" name="Rectangle 4"/>
          <p:cNvSpPr>
            <a:spLocks noGrp="1" noChangeArrowheads="1"/>
          </p:cNvSpPr>
          <p:nvPr>
            <p:ph type="dt" sz="quarter" idx="12"/>
          </p:nvPr>
        </p:nvSpPr>
        <p:spPr>
          <a:noFill/>
        </p:spPr>
        <p:txBody>
          <a:bodyPr/>
          <a:lstStyle/>
          <a:p>
            <a:r>
              <a:rPr lang="en-US"/>
              <a:t>December 1, 2008</a:t>
            </a:r>
          </a:p>
        </p:txBody>
      </p:sp>
      <p:sp>
        <p:nvSpPr>
          <p:cNvPr id="41009" name="Text Box 130"/>
          <p:cNvSpPr txBox="1">
            <a:spLocks noChangeArrowheads="1"/>
          </p:cNvSpPr>
          <p:nvPr/>
        </p:nvSpPr>
        <p:spPr bwMode="auto">
          <a:xfrm>
            <a:off x="403225" y="1447800"/>
            <a:ext cx="8534400" cy="738188"/>
          </a:xfrm>
          <a:prstGeom prst="rect">
            <a:avLst/>
          </a:prstGeom>
          <a:noFill/>
          <a:ln w="9525">
            <a:noFill/>
            <a:miter lim="800000"/>
            <a:headEnd/>
            <a:tailEnd/>
          </a:ln>
        </p:spPr>
        <p:txBody>
          <a:bodyPr>
            <a:spAutoFit/>
          </a:bodyPr>
          <a:lstStyle/>
          <a:p>
            <a:pPr eaLnBrk="1" hangingPunct="1">
              <a:spcBef>
                <a:spcPct val="50000"/>
              </a:spcBef>
            </a:pPr>
            <a:r>
              <a:rPr lang="en-US" sz="1200" b="1"/>
              <a:t>With the DTRS, radios will “talk” to you. Here are some of the more common types of tones.</a:t>
            </a:r>
          </a:p>
          <a:p>
            <a:pPr eaLnBrk="1" hangingPunct="1">
              <a:spcBef>
                <a:spcPct val="50000"/>
              </a:spcBef>
            </a:pPr>
            <a:r>
              <a:rPr lang="en-US" sz="1200" b="1"/>
              <a:t>Keep in mind that these particular sounds vary by manufacturer and may or may not be heard based upon your programming configuration.  </a:t>
            </a:r>
            <a:r>
              <a:rPr lang="en-US" sz="1200" b="1" u="sng"/>
              <a:t>Be sure to consult your manufacturer and Radio System Administrator/Coordinator</a:t>
            </a:r>
            <a:r>
              <a:rPr lang="en-US" sz="1200" b="1"/>
              <a:t>.</a:t>
            </a:r>
          </a:p>
        </p:txBody>
      </p:sp>
    </p:spTree>
  </p:cSld>
  <p:clrMapOvr>
    <a:masterClrMapping/>
  </p:clrMapOvr>
  <p:transition advClick="0">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p>
            <a:fld id="{09A548C9-5E88-4DF1-8918-1C8D61ED816F}" type="slidenum">
              <a:rPr lang="en-US" smtClean="0"/>
              <a:pPr/>
              <a:t>87</a:t>
            </a:fld>
            <a:endParaRPr lang="en-US"/>
          </a:p>
        </p:txBody>
      </p:sp>
      <p:sp>
        <p:nvSpPr>
          <p:cNvPr id="40965" name="Rectangle 2"/>
          <p:cNvSpPr>
            <a:spLocks noGrp="1" noChangeArrowheads="1"/>
          </p:cNvSpPr>
          <p:nvPr>
            <p:ph type="title"/>
          </p:nvPr>
        </p:nvSpPr>
        <p:spPr>
          <a:xfrm>
            <a:off x="762000" y="2438400"/>
            <a:ext cx="7772400" cy="1143000"/>
          </a:xfrm>
        </p:spPr>
        <p:txBody>
          <a:bodyPr/>
          <a:lstStyle/>
          <a:p>
            <a:pPr eaLnBrk="1" hangingPunct="1">
              <a:defRPr/>
            </a:pPr>
            <a:r>
              <a:rPr lang="en-US" dirty="0">
                <a:latin typeface="+mn-lt"/>
              </a:rPr>
              <a:t>Emergency Button</a:t>
            </a:r>
          </a:p>
        </p:txBody>
      </p:sp>
      <p:pic>
        <p:nvPicPr>
          <p:cNvPr id="41988" name="Picture 8" descr="C:\Documents and Settings\Michael Coleman\Local Settings\Temporary Internet Files\Content.IE5\WF2VEJEF\MPj04308150000[1].jpg">
            <a:hlinkHover r:id="" action="ppaction://noaction">
              <a:snd r:embed="rId3" name="Emergency.wav"/>
            </a:hlinkHover>
          </p:cNvPr>
          <p:cNvPicPr>
            <a:picLocks noChangeAspect="1" noChangeArrowheads="1"/>
          </p:cNvPicPr>
          <p:nvPr/>
        </p:nvPicPr>
        <p:blipFill>
          <a:blip r:embed="rId4" cstate="print"/>
          <a:srcRect/>
          <a:stretch>
            <a:fillRect/>
          </a:stretch>
        </p:blipFill>
        <p:spPr bwMode="auto">
          <a:xfrm>
            <a:off x="1155700" y="5715000"/>
            <a:ext cx="571500" cy="736600"/>
          </a:xfrm>
          <a:prstGeom prst="rect">
            <a:avLst/>
          </a:prstGeom>
          <a:noFill/>
          <a:ln w="9525">
            <a:noFill/>
            <a:miter lim="800000"/>
            <a:headEnd/>
            <a:tailEnd/>
          </a:ln>
        </p:spPr>
      </p:pic>
      <p:sp>
        <p:nvSpPr>
          <p:cNvPr id="41989" name="Rectangle 5"/>
          <p:cNvSpPr>
            <a:spLocks noGrp="1" noChangeArrowheads="1"/>
          </p:cNvSpPr>
          <p:nvPr>
            <p:ph type="ftr" sz="quarter" idx="10"/>
          </p:nvPr>
        </p:nvSpPr>
        <p:spPr>
          <a:noFill/>
        </p:spPr>
        <p:txBody>
          <a:bodyPr/>
          <a:lstStyle/>
          <a:p>
            <a:r>
              <a:rPr lang="en-US"/>
              <a:t>CCNC, Inc. Training Sub-Committee</a:t>
            </a:r>
          </a:p>
        </p:txBody>
      </p:sp>
      <p:sp>
        <p:nvSpPr>
          <p:cNvPr id="41990"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zoom/>
    <p:sndAc>
      <p:stSnd>
        <p:snd r:embed="rId3" name="Emergency.wav"/>
      </p:stSnd>
    </p:sndAc>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F6D6AEB5-C6B9-470E-8699-7FA92515CC66}" type="slidenum">
              <a:rPr lang="en-US" smtClean="0"/>
              <a:pPr/>
              <a:t>88</a:t>
            </a:fld>
            <a:endParaRPr lang="en-US"/>
          </a:p>
        </p:txBody>
      </p:sp>
      <p:sp>
        <p:nvSpPr>
          <p:cNvPr id="41989" name="Rectangle 2"/>
          <p:cNvSpPr>
            <a:spLocks noGrp="1" noChangeArrowheads="1"/>
          </p:cNvSpPr>
          <p:nvPr>
            <p:ph type="title"/>
          </p:nvPr>
        </p:nvSpPr>
        <p:spPr/>
        <p:txBody>
          <a:bodyPr/>
          <a:lstStyle/>
          <a:p>
            <a:pPr eaLnBrk="1" hangingPunct="1">
              <a:defRPr/>
            </a:pPr>
            <a:r>
              <a:rPr lang="en-US" dirty="0">
                <a:latin typeface="+mn-lt"/>
              </a:rPr>
              <a:t>Emergency Button</a:t>
            </a:r>
          </a:p>
        </p:txBody>
      </p:sp>
      <p:sp>
        <p:nvSpPr>
          <p:cNvPr id="43012" name="Rectangle 3"/>
          <p:cNvSpPr>
            <a:spLocks noGrp="1" noChangeArrowheads="1"/>
          </p:cNvSpPr>
          <p:nvPr>
            <p:ph type="body" idx="1"/>
          </p:nvPr>
        </p:nvSpPr>
        <p:spPr>
          <a:xfrm>
            <a:off x="609600" y="2438400"/>
            <a:ext cx="5486400" cy="3124200"/>
          </a:xfrm>
        </p:spPr>
        <p:txBody>
          <a:bodyPr/>
          <a:lstStyle/>
          <a:p>
            <a:pPr eaLnBrk="1" hangingPunct="1">
              <a:lnSpc>
                <a:spcPct val="90000"/>
              </a:lnSpc>
            </a:pPr>
            <a:r>
              <a:rPr lang="en-US" sz="1800" b="0"/>
              <a:t>The emergency button may or may not be programmed into the radio to send an emergency signal to a designated dispatch center over a designated talkgroup.</a:t>
            </a:r>
          </a:p>
          <a:p>
            <a:pPr eaLnBrk="1" hangingPunct="1">
              <a:lnSpc>
                <a:spcPct val="90000"/>
              </a:lnSpc>
            </a:pPr>
            <a:r>
              <a:rPr lang="en-US" sz="1800" b="0"/>
              <a:t>The emergency button when activated, moves you to the front of the line and assigns the next available channel and may change your talkgroup based upon the programming.</a:t>
            </a:r>
            <a:endParaRPr lang="en-US" sz="2000" b="0"/>
          </a:p>
          <a:p>
            <a:pPr eaLnBrk="1" hangingPunct="1">
              <a:lnSpc>
                <a:spcPct val="90000"/>
              </a:lnSpc>
            </a:pPr>
            <a:r>
              <a:rPr lang="en-US" sz="1800" b="0"/>
              <a:t>There are several ways to program this feature into the radio. </a:t>
            </a:r>
            <a:r>
              <a:rPr lang="en-US" sz="1800" b="0" i="1"/>
              <a:t>Consult with your Radio System Administrator / Coordinator for your particular configuration. </a:t>
            </a:r>
          </a:p>
        </p:txBody>
      </p:sp>
      <p:sp>
        <p:nvSpPr>
          <p:cNvPr id="43013" name="AutoShape 9"/>
          <p:cNvSpPr>
            <a:spLocks noChangeArrowheads="1"/>
          </p:cNvSpPr>
          <p:nvPr/>
        </p:nvSpPr>
        <p:spPr bwMode="auto">
          <a:xfrm>
            <a:off x="7178675" y="3443288"/>
            <a:ext cx="211138" cy="225425"/>
          </a:xfrm>
          <a:prstGeom prst="flowChartConnector">
            <a:avLst/>
          </a:prstGeom>
          <a:solidFill>
            <a:srgbClr val="FF6600"/>
          </a:solidFill>
          <a:ln w="9525">
            <a:round/>
            <a:headEnd/>
            <a:tailEnd/>
          </a:ln>
          <a:scene3d>
            <a:camera prst="legacyPerspectiveBottom"/>
            <a:lightRig rig="legacyFlat3" dir="t"/>
          </a:scene3d>
          <a:sp3d extrusionH="887400" prstMaterial="legacyMatte">
            <a:bevelT w="13500" h="13500" prst="angle"/>
            <a:bevelB w="13500" h="13500" prst="angle"/>
            <a:extrusionClr>
              <a:srgbClr val="FF6600"/>
            </a:extrusionClr>
          </a:sp3d>
        </p:spPr>
        <p:txBody>
          <a:bodyPr wrap="none" anchor="ctr">
            <a:flatTx/>
          </a:bodyPr>
          <a:lstStyle/>
          <a:p>
            <a:endParaRPr lang="en-US"/>
          </a:p>
        </p:txBody>
      </p:sp>
      <p:sp>
        <p:nvSpPr>
          <p:cNvPr id="43014" name="AutoShape 10"/>
          <p:cNvSpPr>
            <a:spLocks noChangeArrowheads="1"/>
          </p:cNvSpPr>
          <p:nvPr/>
        </p:nvSpPr>
        <p:spPr bwMode="auto">
          <a:xfrm>
            <a:off x="7178675" y="3781425"/>
            <a:ext cx="211138" cy="223838"/>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43015" name="AutoShape 11"/>
          <p:cNvSpPr>
            <a:spLocks noChangeArrowheads="1"/>
          </p:cNvSpPr>
          <p:nvPr/>
        </p:nvSpPr>
        <p:spPr bwMode="auto">
          <a:xfrm>
            <a:off x="7178675" y="4117975"/>
            <a:ext cx="211138" cy="225425"/>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grpSp>
        <p:nvGrpSpPr>
          <p:cNvPr id="43016" name="Group 43"/>
          <p:cNvGrpSpPr>
            <a:grpSpLocks/>
          </p:cNvGrpSpPr>
          <p:nvPr/>
        </p:nvGrpSpPr>
        <p:grpSpPr bwMode="auto">
          <a:xfrm>
            <a:off x="6400800" y="2895600"/>
            <a:ext cx="1963738" cy="225425"/>
            <a:chOff x="4032" y="1824"/>
            <a:chExt cx="1237" cy="142"/>
          </a:xfrm>
        </p:grpSpPr>
        <p:sp>
          <p:nvSpPr>
            <p:cNvPr id="43029" name="AutoShape 13"/>
            <p:cNvSpPr>
              <a:spLocks noChangeArrowheads="1"/>
            </p:cNvSpPr>
            <p:nvPr/>
          </p:nvSpPr>
          <p:spPr bwMode="auto">
            <a:xfrm>
              <a:off x="4032" y="1824"/>
              <a:ext cx="133" cy="142"/>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43030" name="AutoShape 14"/>
            <p:cNvSpPr>
              <a:spLocks noChangeArrowheads="1"/>
            </p:cNvSpPr>
            <p:nvPr/>
          </p:nvSpPr>
          <p:spPr bwMode="auto">
            <a:xfrm>
              <a:off x="4284" y="1824"/>
              <a:ext cx="133" cy="142"/>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43031" name="AutoShape 15"/>
            <p:cNvSpPr>
              <a:spLocks noChangeArrowheads="1"/>
            </p:cNvSpPr>
            <p:nvPr/>
          </p:nvSpPr>
          <p:spPr bwMode="auto">
            <a:xfrm>
              <a:off x="4848" y="1824"/>
              <a:ext cx="133" cy="142"/>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43032" name="AutoShape 16"/>
            <p:cNvSpPr>
              <a:spLocks noChangeArrowheads="1"/>
            </p:cNvSpPr>
            <p:nvPr/>
          </p:nvSpPr>
          <p:spPr bwMode="auto">
            <a:xfrm>
              <a:off x="5136" y="1824"/>
              <a:ext cx="133" cy="142"/>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grpSp>
      <p:grpSp>
        <p:nvGrpSpPr>
          <p:cNvPr id="43017" name="Group 17"/>
          <p:cNvGrpSpPr>
            <a:grpSpLocks/>
          </p:cNvGrpSpPr>
          <p:nvPr/>
        </p:nvGrpSpPr>
        <p:grpSpPr bwMode="auto">
          <a:xfrm>
            <a:off x="6248400" y="2514600"/>
            <a:ext cx="2286000" cy="231775"/>
            <a:chOff x="1762" y="1868"/>
            <a:chExt cx="2609" cy="214"/>
          </a:xfrm>
        </p:grpSpPr>
        <p:sp>
          <p:nvSpPr>
            <p:cNvPr id="43024" name="Rectangle 18"/>
            <p:cNvSpPr>
              <a:spLocks noChangeArrowheads="1"/>
            </p:cNvSpPr>
            <p:nvPr/>
          </p:nvSpPr>
          <p:spPr bwMode="auto">
            <a:xfrm>
              <a:off x="1762" y="1868"/>
              <a:ext cx="2609" cy="214"/>
            </a:xfrm>
            <a:prstGeom prst="rect">
              <a:avLst/>
            </a:prstGeom>
            <a:noFill/>
            <a:ln w="9525">
              <a:solidFill>
                <a:schemeClr val="folHlink"/>
              </a:solidFill>
              <a:miter lim="800000"/>
              <a:headEnd/>
              <a:tailEnd/>
            </a:ln>
            <a:scene3d>
              <a:camera prst="legacyPerspectiveBottom"/>
              <a:lightRig rig="legacyFlat3" dir="t"/>
            </a:scene3d>
            <a:sp3d extrusionH="887400" prstMaterial="legacyMatte">
              <a:bevelT w="13500" h="13500" prst="angle"/>
              <a:bevelB w="13500" h="13500" prst="angle"/>
              <a:extrusionClr>
                <a:schemeClr val="folHlink"/>
              </a:extrusionClr>
            </a:sp3d>
          </p:spPr>
          <p:txBody>
            <a:bodyPr wrap="none" anchor="ctr">
              <a:flatTx/>
            </a:bodyPr>
            <a:lstStyle/>
            <a:p>
              <a:endParaRPr lang="en-US"/>
            </a:p>
          </p:txBody>
        </p:sp>
        <p:sp>
          <p:nvSpPr>
            <p:cNvPr id="43025" name="Line 19"/>
            <p:cNvSpPr>
              <a:spLocks noChangeShapeType="1"/>
            </p:cNvSpPr>
            <p:nvPr/>
          </p:nvSpPr>
          <p:spPr bwMode="auto">
            <a:xfrm>
              <a:off x="2267" y="1868"/>
              <a:ext cx="0" cy="214"/>
            </a:xfrm>
            <a:prstGeom prst="line">
              <a:avLst/>
            </a:prstGeom>
            <a:noFill/>
            <a:ln w="9525">
              <a:solidFill>
                <a:schemeClr val="folHlink"/>
              </a:solidFill>
              <a:round/>
              <a:headEnd/>
              <a:tailEnd/>
            </a:ln>
          </p:spPr>
          <p:txBody>
            <a:bodyPr wrap="none" anchor="ctr"/>
            <a:lstStyle/>
            <a:p>
              <a:endParaRPr lang="en-US"/>
            </a:p>
          </p:txBody>
        </p:sp>
        <p:sp>
          <p:nvSpPr>
            <p:cNvPr id="43026" name="Line 20"/>
            <p:cNvSpPr>
              <a:spLocks noChangeShapeType="1"/>
            </p:cNvSpPr>
            <p:nvPr/>
          </p:nvSpPr>
          <p:spPr bwMode="auto">
            <a:xfrm>
              <a:off x="2790" y="1868"/>
              <a:ext cx="0" cy="214"/>
            </a:xfrm>
            <a:prstGeom prst="line">
              <a:avLst/>
            </a:prstGeom>
            <a:noFill/>
            <a:ln w="9525">
              <a:solidFill>
                <a:schemeClr val="folHlink"/>
              </a:solidFill>
              <a:round/>
              <a:headEnd/>
              <a:tailEnd/>
            </a:ln>
          </p:spPr>
          <p:txBody>
            <a:bodyPr wrap="none" anchor="ctr"/>
            <a:lstStyle/>
            <a:p>
              <a:endParaRPr lang="en-US"/>
            </a:p>
          </p:txBody>
        </p:sp>
        <p:sp>
          <p:nvSpPr>
            <p:cNvPr id="43027" name="Line 21"/>
            <p:cNvSpPr>
              <a:spLocks noChangeShapeType="1"/>
            </p:cNvSpPr>
            <p:nvPr/>
          </p:nvSpPr>
          <p:spPr bwMode="auto">
            <a:xfrm>
              <a:off x="3303" y="1868"/>
              <a:ext cx="0" cy="214"/>
            </a:xfrm>
            <a:prstGeom prst="line">
              <a:avLst/>
            </a:prstGeom>
            <a:noFill/>
            <a:ln w="9525">
              <a:solidFill>
                <a:schemeClr val="folHlink"/>
              </a:solidFill>
              <a:round/>
              <a:headEnd/>
              <a:tailEnd/>
            </a:ln>
          </p:spPr>
          <p:txBody>
            <a:bodyPr wrap="none" anchor="ctr"/>
            <a:lstStyle/>
            <a:p>
              <a:endParaRPr lang="en-US"/>
            </a:p>
          </p:txBody>
        </p:sp>
        <p:sp>
          <p:nvSpPr>
            <p:cNvPr id="43028" name="Line 22"/>
            <p:cNvSpPr>
              <a:spLocks noChangeShapeType="1"/>
            </p:cNvSpPr>
            <p:nvPr/>
          </p:nvSpPr>
          <p:spPr bwMode="auto">
            <a:xfrm>
              <a:off x="3832" y="1868"/>
              <a:ext cx="0" cy="214"/>
            </a:xfrm>
            <a:prstGeom prst="line">
              <a:avLst/>
            </a:prstGeom>
            <a:noFill/>
            <a:ln w="9525">
              <a:solidFill>
                <a:schemeClr val="folHlink"/>
              </a:solidFill>
              <a:round/>
              <a:headEnd/>
              <a:tailEnd/>
            </a:ln>
          </p:spPr>
          <p:txBody>
            <a:bodyPr wrap="none" anchor="ctr"/>
            <a:lstStyle/>
            <a:p>
              <a:endParaRPr lang="en-US"/>
            </a:p>
          </p:txBody>
        </p:sp>
      </p:grpSp>
      <p:sp>
        <p:nvSpPr>
          <p:cNvPr id="208922" name="Text Box 26"/>
          <p:cNvSpPr txBox="1">
            <a:spLocks noChangeArrowheads="1"/>
          </p:cNvSpPr>
          <p:nvPr/>
        </p:nvSpPr>
        <p:spPr bwMode="auto">
          <a:xfrm>
            <a:off x="6157913" y="4527550"/>
            <a:ext cx="2535237" cy="581025"/>
          </a:xfrm>
          <a:prstGeom prst="rect">
            <a:avLst/>
          </a:prstGeom>
          <a:noFill/>
          <a:ln w="9525">
            <a:noFill/>
            <a:miter lim="800000"/>
            <a:headEnd/>
            <a:tailEnd/>
          </a:ln>
          <a:effectLst/>
        </p:spPr>
        <p:txBody>
          <a:bodyPr>
            <a:spAutoFit/>
            <a:flatTx/>
          </a:bodyPr>
          <a:lstStyle/>
          <a:p>
            <a:pPr algn="ctr">
              <a:spcBef>
                <a:spcPct val="50000"/>
              </a:spcBef>
              <a:defRPr/>
            </a:pPr>
            <a:r>
              <a:rPr lang="en-US" sz="1600" b="1">
                <a:solidFill>
                  <a:srgbClr val="FF9900"/>
                </a:solidFill>
                <a:effectLst>
                  <a:outerShdw blurRad="38100" dist="38100" dir="2700000" algn="tl">
                    <a:srgbClr val="C0C0C0"/>
                  </a:outerShdw>
                </a:effectLst>
              </a:rPr>
              <a:t>EMERGENCY BUTTON ACTIVATION</a:t>
            </a:r>
          </a:p>
        </p:txBody>
      </p:sp>
      <p:sp>
        <p:nvSpPr>
          <p:cNvPr id="43019" name="Arc 27"/>
          <p:cNvSpPr>
            <a:spLocks/>
          </p:cNvSpPr>
          <p:nvPr/>
        </p:nvSpPr>
        <p:spPr bwMode="auto">
          <a:xfrm flipH="1">
            <a:off x="6096000" y="3505200"/>
            <a:ext cx="1128713" cy="1906588"/>
          </a:xfrm>
          <a:custGeom>
            <a:avLst/>
            <a:gdLst>
              <a:gd name="T0" fmla="*/ 2147483647 w 29776"/>
              <a:gd name="T1" fmla="*/ 2147483647 h 43200"/>
              <a:gd name="T2" fmla="*/ 0 w 29776"/>
              <a:gd name="T3" fmla="*/ 2147483647 h 43200"/>
              <a:gd name="T4" fmla="*/ 2147483647 w 29776"/>
              <a:gd name="T5" fmla="*/ 2147483647 h 43200"/>
              <a:gd name="T6" fmla="*/ 0 60000 65536"/>
              <a:gd name="T7" fmla="*/ 0 60000 65536"/>
              <a:gd name="T8" fmla="*/ 0 60000 65536"/>
              <a:gd name="T9" fmla="*/ 0 w 29776"/>
              <a:gd name="T10" fmla="*/ 0 h 43200"/>
              <a:gd name="T11" fmla="*/ 29776 w 29776"/>
              <a:gd name="T12" fmla="*/ 43200 h 43200"/>
            </a:gdLst>
            <a:ahLst/>
            <a:cxnLst>
              <a:cxn ang="T6">
                <a:pos x="T0" y="T1"/>
              </a:cxn>
              <a:cxn ang="T7">
                <a:pos x="T2" y="T3"/>
              </a:cxn>
              <a:cxn ang="T8">
                <a:pos x="T4" y="T5"/>
              </a:cxn>
            </a:cxnLst>
            <a:rect l="T9" t="T10" r="T11" b="T12"/>
            <a:pathLst>
              <a:path w="29776" h="43200" fill="none" extrusionOk="0">
                <a:moveTo>
                  <a:pt x="2437" y="776"/>
                </a:moveTo>
                <a:cubicBezTo>
                  <a:pt x="4306" y="261"/>
                  <a:pt x="6236" y="-1"/>
                  <a:pt x="8176" y="0"/>
                </a:cubicBezTo>
                <a:cubicBezTo>
                  <a:pt x="20105" y="0"/>
                  <a:pt x="29776" y="9670"/>
                  <a:pt x="29776" y="21600"/>
                </a:cubicBezTo>
                <a:cubicBezTo>
                  <a:pt x="29776" y="33529"/>
                  <a:pt x="20105" y="43200"/>
                  <a:pt x="8176" y="43200"/>
                </a:cubicBezTo>
                <a:cubicBezTo>
                  <a:pt x="5372" y="43200"/>
                  <a:pt x="2595" y="42654"/>
                  <a:pt x="0" y="41592"/>
                </a:cubicBezTo>
              </a:path>
              <a:path w="29776" h="43200" stroke="0" extrusionOk="0">
                <a:moveTo>
                  <a:pt x="2437" y="776"/>
                </a:moveTo>
                <a:cubicBezTo>
                  <a:pt x="4306" y="261"/>
                  <a:pt x="6236" y="-1"/>
                  <a:pt x="8176" y="0"/>
                </a:cubicBezTo>
                <a:cubicBezTo>
                  <a:pt x="20105" y="0"/>
                  <a:pt x="29776" y="9670"/>
                  <a:pt x="29776" y="21600"/>
                </a:cubicBezTo>
                <a:cubicBezTo>
                  <a:pt x="29776" y="33529"/>
                  <a:pt x="20105" y="43200"/>
                  <a:pt x="8176" y="43200"/>
                </a:cubicBezTo>
                <a:cubicBezTo>
                  <a:pt x="5372" y="43200"/>
                  <a:pt x="2595" y="42654"/>
                  <a:pt x="0" y="41592"/>
                </a:cubicBezTo>
                <a:lnTo>
                  <a:pt x="8176" y="21600"/>
                </a:lnTo>
                <a:close/>
              </a:path>
            </a:pathLst>
          </a:custGeom>
          <a:noFill/>
          <a:ln w="9525">
            <a:solidFill>
              <a:srgbClr val="FF3300"/>
            </a:solidFill>
            <a:round/>
            <a:headEnd type="triangle" w="med" len="med"/>
            <a:tailEnd/>
          </a:ln>
        </p:spPr>
        <p:txBody>
          <a:bodyPr wrap="none" anchor="ctr"/>
          <a:lstStyle/>
          <a:p>
            <a:endParaRPr lang="en-US"/>
          </a:p>
        </p:txBody>
      </p:sp>
      <p:sp>
        <p:nvSpPr>
          <p:cNvPr id="43020" name="AutoShape 28"/>
          <p:cNvSpPr>
            <a:spLocks noChangeArrowheads="1"/>
          </p:cNvSpPr>
          <p:nvPr/>
        </p:nvSpPr>
        <p:spPr bwMode="auto">
          <a:xfrm>
            <a:off x="7239000" y="5181600"/>
            <a:ext cx="211138" cy="225425"/>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43021" name="Arc 42"/>
          <p:cNvSpPr>
            <a:spLocks/>
          </p:cNvSpPr>
          <p:nvPr/>
        </p:nvSpPr>
        <p:spPr bwMode="auto">
          <a:xfrm rot="11047522" flipH="1">
            <a:off x="7164388" y="2819400"/>
            <a:ext cx="304800" cy="598488"/>
          </a:xfrm>
          <a:custGeom>
            <a:avLst/>
            <a:gdLst>
              <a:gd name="T0" fmla="*/ 2147483647 w 21600"/>
              <a:gd name="T1" fmla="*/ 0 h 26212"/>
              <a:gd name="T2" fmla="*/ 2147483647 w 21600"/>
              <a:gd name="T3" fmla="*/ 2147483647 h 26212"/>
              <a:gd name="T4" fmla="*/ 0 w 21600"/>
              <a:gd name="T5" fmla="*/ 2147483647 h 26212"/>
              <a:gd name="T6" fmla="*/ 0 60000 65536"/>
              <a:gd name="T7" fmla="*/ 0 60000 65536"/>
              <a:gd name="T8" fmla="*/ 0 60000 65536"/>
              <a:gd name="T9" fmla="*/ 0 w 21600"/>
              <a:gd name="T10" fmla="*/ 0 h 26212"/>
              <a:gd name="T11" fmla="*/ 21600 w 21600"/>
              <a:gd name="T12" fmla="*/ 26212 h 26212"/>
            </a:gdLst>
            <a:ahLst/>
            <a:cxnLst>
              <a:cxn ang="T6">
                <a:pos x="T0" y="T1"/>
              </a:cxn>
              <a:cxn ang="T7">
                <a:pos x="T2" y="T3"/>
              </a:cxn>
              <a:cxn ang="T8">
                <a:pos x="T4" y="T5"/>
              </a:cxn>
            </a:cxnLst>
            <a:rect l="T9" t="T10" r="T11" b="T12"/>
            <a:pathLst>
              <a:path w="21600" h="26212" fill="none" extrusionOk="0">
                <a:moveTo>
                  <a:pt x="12597" y="0"/>
                </a:moveTo>
                <a:cubicBezTo>
                  <a:pt x="18249" y="4057"/>
                  <a:pt x="21600" y="10588"/>
                  <a:pt x="21600" y="17546"/>
                </a:cubicBezTo>
                <a:cubicBezTo>
                  <a:pt x="21600" y="20529"/>
                  <a:pt x="20982" y="23479"/>
                  <a:pt x="19785" y="26212"/>
                </a:cubicBezTo>
              </a:path>
              <a:path w="21600" h="26212" stroke="0" extrusionOk="0">
                <a:moveTo>
                  <a:pt x="12597" y="0"/>
                </a:moveTo>
                <a:cubicBezTo>
                  <a:pt x="18249" y="4057"/>
                  <a:pt x="21600" y="10588"/>
                  <a:pt x="21600" y="17546"/>
                </a:cubicBezTo>
                <a:cubicBezTo>
                  <a:pt x="21600" y="20529"/>
                  <a:pt x="20982" y="23479"/>
                  <a:pt x="19785" y="26212"/>
                </a:cubicBezTo>
                <a:lnTo>
                  <a:pt x="0" y="17546"/>
                </a:lnTo>
                <a:close/>
              </a:path>
            </a:pathLst>
          </a:custGeom>
          <a:noFill/>
          <a:ln w="9525">
            <a:solidFill>
              <a:srgbClr val="FF3300"/>
            </a:solidFill>
            <a:round/>
            <a:headEnd/>
            <a:tailEnd type="triangle" w="med" len="med"/>
          </a:ln>
        </p:spPr>
        <p:txBody>
          <a:bodyPr wrap="none" anchor="ctr"/>
          <a:lstStyle/>
          <a:p>
            <a:endParaRPr lang="en-US"/>
          </a:p>
        </p:txBody>
      </p:sp>
      <p:sp>
        <p:nvSpPr>
          <p:cNvPr id="43022" name="Rectangle 5"/>
          <p:cNvSpPr>
            <a:spLocks noGrp="1" noChangeArrowheads="1"/>
          </p:cNvSpPr>
          <p:nvPr>
            <p:ph type="ftr" sz="quarter" idx="11"/>
          </p:nvPr>
        </p:nvSpPr>
        <p:spPr>
          <a:noFill/>
        </p:spPr>
        <p:txBody>
          <a:bodyPr/>
          <a:lstStyle/>
          <a:p>
            <a:r>
              <a:rPr lang="en-US"/>
              <a:t>CCNC, Inc. Training Sub-Committee</a:t>
            </a:r>
          </a:p>
        </p:txBody>
      </p:sp>
      <p:sp>
        <p:nvSpPr>
          <p:cNvPr id="43023" name="Rectangle 4"/>
          <p:cNvSpPr>
            <a:spLocks noGrp="1" noChangeArrowheads="1"/>
          </p:cNvSpPr>
          <p:nvPr>
            <p:ph type="dt" sz="quarter" idx="10"/>
          </p:nvPr>
        </p:nvSpPr>
        <p:spPr>
          <a:noFill/>
        </p:spPr>
        <p:txBody>
          <a:bodyPr/>
          <a:lstStyle/>
          <a:p>
            <a:r>
              <a:rPr lang="en-US"/>
              <a:t>December 1, 2008</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A935BDB8-5FDD-42EB-A98D-F5FF751A905C}" type="slidenum">
              <a:rPr lang="en-US" smtClean="0"/>
              <a:pPr/>
              <a:t>89</a:t>
            </a:fld>
            <a:endParaRPr lang="en-US"/>
          </a:p>
        </p:txBody>
      </p:sp>
      <p:sp>
        <p:nvSpPr>
          <p:cNvPr id="43013" name="Rectangle 2"/>
          <p:cNvSpPr>
            <a:spLocks noGrp="1" noChangeArrowheads="1"/>
          </p:cNvSpPr>
          <p:nvPr>
            <p:ph type="title"/>
          </p:nvPr>
        </p:nvSpPr>
        <p:spPr/>
        <p:txBody>
          <a:bodyPr/>
          <a:lstStyle/>
          <a:p>
            <a:pPr eaLnBrk="1" hangingPunct="1">
              <a:defRPr/>
            </a:pPr>
            <a:r>
              <a:rPr lang="en-US" dirty="0">
                <a:latin typeface="+mn-lt"/>
              </a:rPr>
              <a:t>Emergency Button</a:t>
            </a:r>
          </a:p>
        </p:txBody>
      </p:sp>
      <p:sp>
        <p:nvSpPr>
          <p:cNvPr id="44036" name="Rectangle 3"/>
          <p:cNvSpPr>
            <a:spLocks noGrp="1" noChangeArrowheads="1"/>
          </p:cNvSpPr>
          <p:nvPr>
            <p:ph type="body" idx="1"/>
          </p:nvPr>
        </p:nvSpPr>
        <p:spPr>
          <a:xfrm>
            <a:off x="685800" y="2057400"/>
            <a:ext cx="7772400" cy="4111625"/>
          </a:xfrm>
        </p:spPr>
        <p:txBody>
          <a:bodyPr/>
          <a:lstStyle/>
          <a:p>
            <a:pPr eaLnBrk="1" hangingPunct="1"/>
            <a:r>
              <a:rPr lang="en-US" sz="2000" b="0"/>
              <a:t>Key Points to Remember</a:t>
            </a:r>
          </a:p>
          <a:p>
            <a:pPr eaLnBrk="1" hangingPunct="1">
              <a:buFontTx/>
              <a:buNone/>
            </a:pPr>
            <a:endParaRPr lang="en-US" sz="2000" b="0"/>
          </a:p>
          <a:p>
            <a:pPr lvl="1" eaLnBrk="1" hangingPunct="1"/>
            <a:r>
              <a:rPr lang="en-US" sz="2000" b="0"/>
              <a:t>Only some dispatch consoles have been designed to receive radio identifiers and aliases upon activation of an emergency button. </a:t>
            </a:r>
          </a:p>
          <a:p>
            <a:pPr lvl="1" eaLnBrk="1" hangingPunct="1"/>
            <a:r>
              <a:rPr lang="en-US" sz="2000" b="0"/>
              <a:t>If your dispatch consoles can not receive the radio identifier and alias, it is recommended that you make arrangements with a dispatch center that has the ability to monitor and manage activations of the emergency button. </a:t>
            </a:r>
          </a:p>
          <a:p>
            <a:pPr lvl="1" eaLnBrk="1" hangingPunct="1"/>
            <a:r>
              <a:rPr lang="en-US" sz="2000" b="0"/>
              <a:t>Please contact your Radio Administrator/Coordinator for questions regarding your agency configuration.</a:t>
            </a:r>
          </a:p>
        </p:txBody>
      </p:sp>
      <p:sp>
        <p:nvSpPr>
          <p:cNvPr id="44037" name="Rectangle 5"/>
          <p:cNvSpPr>
            <a:spLocks noGrp="1" noChangeArrowheads="1"/>
          </p:cNvSpPr>
          <p:nvPr>
            <p:ph type="ftr" sz="quarter" idx="11"/>
          </p:nvPr>
        </p:nvSpPr>
        <p:spPr>
          <a:noFill/>
        </p:spPr>
        <p:txBody>
          <a:bodyPr/>
          <a:lstStyle/>
          <a:p>
            <a:r>
              <a:rPr lang="en-US"/>
              <a:t>CCNC, Inc. Training Sub-Committee</a:t>
            </a:r>
          </a:p>
        </p:txBody>
      </p:sp>
      <p:sp>
        <p:nvSpPr>
          <p:cNvPr id="44038" name="Rectangle 4"/>
          <p:cNvSpPr>
            <a:spLocks noGrp="1" noChangeArrowheads="1"/>
          </p:cNvSpPr>
          <p:nvPr>
            <p:ph type="dt" sz="quarter" idx="10"/>
          </p:nvPr>
        </p:nvSpPr>
        <p:spPr>
          <a:noFill/>
        </p:spPr>
        <p:txBody>
          <a:bodyPr/>
          <a:lstStyle/>
          <a:p>
            <a:r>
              <a:rPr lang="en-US"/>
              <a:t>December 1, 2008</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defRPr/>
            </a:pPr>
            <a:r>
              <a:rPr lang="en-US">
                <a:latin typeface="+mn-lt"/>
              </a:rPr>
              <a:t>Existing Coverage Map</a:t>
            </a:r>
          </a:p>
        </p:txBody>
      </p:sp>
      <p:sp>
        <p:nvSpPr>
          <p:cNvPr id="14339" name="Slide Number Placeholder 4"/>
          <p:cNvSpPr>
            <a:spLocks noGrp="1"/>
          </p:cNvSpPr>
          <p:nvPr>
            <p:ph type="sldNum" sz="quarter" idx="11"/>
          </p:nvPr>
        </p:nvSpPr>
        <p:spPr>
          <a:noFill/>
        </p:spPr>
        <p:txBody>
          <a:bodyPr/>
          <a:lstStyle/>
          <a:p>
            <a:fld id="{D3C56EB9-A2D4-445C-8382-30B7EA37C285}" type="slidenum">
              <a:rPr lang="en-US" smtClean="0"/>
              <a:pPr/>
              <a:t>9</a:t>
            </a:fld>
            <a:endParaRPr lang="en-US"/>
          </a:p>
        </p:txBody>
      </p:sp>
      <p:pic>
        <p:nvPicPr>
          <p:cNvPr id="14340" name="Picture 5" descr="Composite Current 8-13-08 no site names.JPG"/>
          <p:cNvPicPr>
            <a:picLocks noChangeAspect="1"/>
          </p:cNvPicPr>
          <p:nvPr/>
        </p:nvPicPr>
        <p:blipFill>
          <a:blip r:embed="rId3" cstate="print"/>
          <a:srcRect/>
          <a:stretch>
            <a:fillRect/>
          </a:stretch>
        </p:blipFill>
        <p:spPr bwMode="auto">
          <a:xfrm>
            <a:off x="1190625" y="1722438"/>
            <a:ext cx="6661150" cy="4467225"/>
          </a:xfrm>
          <a:prstGeom prst="rect">
            <a:avLst/>
          </a:prstGeom>
          <a:noFill/>
          <a:ln w="9525">
            <a:noFill/>
            <a:miter lim="800000"/>
            <a:headEnd/>
            <a:tailEnd/>
          </a:ln>
        </p:spPr>
      </p:pic>
      <p:sp>
        <p:nvSpPr>
          <p:cNvPr id="14341" name="Rectangle 5"/>
          <p:cNvSpPr>
            <a:spLocks noGrp="1" noChangeArrowheads="1"/>
          </p:cNvSpPr>
          <p:nvPr>
            <p:ph type="ftr" sz="quarter" idx="10"/>
          </p:nvPr>
        </p:nvSpPr>
        <p:spPr>
          <a:noFill/>
        </p:spPr>
        <p:txBody>
          <a:bodyPr/>
          <a:lstStyle/>
          <a:p>
            <a:r>
              <a:rPr lang="en-US"/>
              <a:t>CCNC, Inc. Training Sub-Committee</a:t>
            </a:r>
          </a:p>
        </p:txBody>
      </p:sp>
      <p:sp>
        <p:nvSpPr>
          <p:cNvPr id="14342"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fade thruBlk="1"/>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D1C531A2-3156-405E-A989-7F1580D46645}" type="slidenum">
              <a:rPr lang="en-US" smtClean="0"/>
              <a:pPr/>
              <a:t>90</a:t>
            </a:fld>
            <a:endParaRPr lang="en-US"/>
          </a:p>
        </p:txBody>
      </p:sp>
      <p:sp>
        <p:nvSpPr>
          <p:cNvPr id="44037" name="Rectangle 2"/>
          <p:cNvSpPr>
            <a:spLocks noGrp="1" noChangeArrowheads="1"/>
          </p:cNvSpPr>
          <p:nvPr>
            <p:ph type="title"/>
          </p:nvPr>
        </p:nvSpPr>
        <p:spPr/>
        <p:txBody>
          <a:bodyPr/>
          <a:lstStyle/>
          <a:p>
            <a:pPr eaLnBrk="1" hangingPunct="1">
              <a:defRPr/>
            </a:pPr>
            <a:r>
              <a:rPr lang="en-US" dirty="0">
                <a:latin typeface="+mn-lt"/>
              </a:rPr>
              <a:t>Emergency Button</a:t>
            </a:r>
          </a:p>
        </p:txBody>
      </p:sp>
      <p:sp>
        <p:nvSpPr>
          <p:cNvPr id="45060" name="Rectangle 3"/>
          <p:cNvSpPr>
            <a:spLocks noGrp="1" noChangeArrowheads="1"/>
          </p:cNvSpPr>
          <p:nvPr>
            <p:ph type="body" idx="1"/>
          </p:nvPr>
        </p:nvSpPr>
        <p:spPr>
          <a:xfrm>
            <a:off x="990600" y="1676400"/>
            <a:ext cx="7772400" cy="4114800"/>
          </a:xfrm>
        </p:spPr>
        <p:txBody>
          <a:bodyPr/>
          <a:lstStyle/>
          <a:p>
            <a:pPr eaLnBrk="1" hangingPunct="1"/>
            <a:r>
              <a:rPr lang="en-US" sz="2000" b="0"/>
              <a:t>Key Points to Remember</a:t>
            </a:r>
          </a:p>
          <a:p>
            <a:pPr eaLnBrk="1" hangingPunct="1">
              <a:buFontTx/>
              <a:buNone/>
            </a:pPr>
            <a:endParaRPr lang="en-US" sz="2000" b="0"/>
          </a:p>
          <a:p>
            <a:pPr lvl="1" eaLnBrk="1" hangingPunct="1"/>
            <a:r>
              <a:rPr lang="en-US" sz="2000" b="0"/>
              <a:t>Should a user activate the emergency button, remember to “clear” the emergency at the conclusion of the activation.</a:t>
            </a:r>
          </a:p>
          <a:p>
            <a:pPr lvl="2" eaLnBrk="1" hangingPunct="1"/>
            <a:r>
              <a:rPr lang="en-US" sz="2000" b="0"/>
              <a:t>For information on clearing the activation, refer to your radio manufacturers operational / programming information.</a:t>
            </a:r>
          </a:p>
          <a:p>
            <a:pPr lvl="2" eaLnBrk="1" hangingPunct="1">
              <a:buFontTx/>
              <a:buNone/>
            </a:pPr>
            <a:endParaRPr lang="en-US" sz="2000" b="0"/>
          </a:p>
          <a:p>
            <a:pPr lvl="1" eaLnBrk="1" hangingPunct="1"/>
            <a:r>
              <a:rPr lang="en-US" sz="2000" b="0"/>
              <a:t>An activation takes priority on the talkgroup (channel) as well as on the antenna site.  It ties up resources until the activation is cleared.</a:t>
            </a:r>
          </a:p>
        </p:txBody>
      </p:sp>
      <p:sp>
        <p:nvSpPr>
          <p:cNvPr id="45061" name="Rectangle 5"/>
          <p:cNvSpPr>
            <a:spLocks noGrp="1" noChangeArrowheads="1"/>
          </p:cNvSpPr>
          <p:nvPr>
            <p:ph type="ftr" sz="quarter" idx="11"/>
          </p:nvPr>
        </p:nvSpPr>
        <p:spPr>
          <a:noFill/>
        </p:spPr>
        <p:txBody>
          <a:bodyPr/>
          <a:lstStyle/>
          <a:p>
            <a:r>
              <a:rPr lang="en-US"/>
              <a:t>CCNC, Inc. Training Sub-Committee</a:t>
            </a:r>
          </a:p>
        </p:txBody>
      </p:sp>
      <p:sp>
        <p:nvSpPr>
          <p:cNvPr id="45062" name="Rectangle 4"/>
          <p:cNvSpPr>
            <a:spLocks noGrp="1" noChangeArrowheads="1"/>
          </p:cNvSpPr>
          <p:nvPr>
            <p:ph type="dt" sz="quarter" idx="10"/>
          </p:nvPr>
        </p:nvSpPr>
        <p:spPr>
          <a:noFill/>
        </p:spPr>
        <p:txBody>
          <a:bodyPr/>
          <a:lstStyle/>
          <a:p>
            <a:r>
              <a:rPr lang="en-US"/>
              <a:t>December 1, 2008</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1"/>
          </p:nvPr>
        </p:nvSpPr>
        <p:spPr>
          <a:noFill/>
        </p:spPr>
        <p:txBody>
          <a:bodyPr/>
          <a:lstStyle/>
          <a:p>
            <a:fld id="{7151F95B-12D8-49DA-8F49-8F8D58B4E194}" type="slidenum">
              <a:rPr lang="en-US" smtClean="0"/>
              <a:pPr/>
              <a:t>91</a:t>
            </a:fld>
            <a:endParaRPr lang="en-US"/>
          </a:p>
        </p:txBody>
      </p:sp>
      <p:sp>
        <p:nvSpPr>
          <p:cNvPr id="45061" name="Rectangle 2"/>
          <p:cNvSpPr>
            <a:spLocks noGrp="1" noChangeArrowheads="1"/>
          </p:cNvSpPr>
          <p:nvPr>
            <p:ph type="title"/>
          </p:nvPr>
        </p:nvSpPr>
        <p:spPr>
          <a:xfrm>
            <a:off x="533400" y="2438400"/>
            <a:ext cx="7772400" cy="1143000"/>
          </a:xfrm>
        </p:spPr>
        <p:txBody>
          <a:bodyPr/>
          <a:lstStyle/>
          <a:p>
            <a:pPr eaLnBrk="1" hangingPunct="1">
              <a:defRPr/>
            </a:pPr>
            <a:r>
              <a:rPr lang="en-US">
                <a:latin typeface="+mn-lt"/>
              </a:rPr>
              <a:t>System Busy</a:t>
            </a:r>
          </a:p>
        </p:txBody>
      </p:sp>
      <p:pic>
        <p:nvPicPr>
          <p:cNvPr id="46084" name="Picture 8" descr="C:\Documents and Settings\Michael Coleman\Local Settings\Temporary Internet Files\Content.IE5\WF2VEJEF\MPj04308150000[1].jpg">
            <a:hlinkHover r:id="" action="ppaction://noaction">
              <a:snd r:embed="rId3" name="SystemBusy.wav"/>
            </a:hlinkHover>
          </p:cNvPr>
          <p:cNvPicPr>
            <a:picLocks noChangeAspect="1" noChangeArrowheads="1"/>
          </p:cNvPicPr>
          <p:nvPr/>
        </p:nvPicPr>
        <p:blipFill>
          <a:blip r:embed="rId4" cstate="print"/>
          <a:srcRect/>
          <a:stretch>
            <a:fillRect/>
          </a:stretch>
        </p:blipFill>
        <p:spPr bwMode="auto">
          <a:xfrm>
            <a:off x="1199242" y="5715000"/>
            <a:ext cx="571500" cy="736600"/>
          </a:xfrm>
          <a:prstGeom prst="rect">
            <a:avLst/>
          </a:prstGeom>
          <a:noFill/>
          <a:ln w="9525">
            <a:noFill/>
            <a:miter lim="800000"/>
            <a:headEnd/>
            <a:tailEnd/>
          </a:ln>
        </p:spPr>
      </p:pic>
      <p:sp>
        <p:nvSpPr>
          <p:cNvPr id="46085" name="Rectangle 5"/>
          <p:cNvSpPr>
            <a:spLocks noGrp="1" noChangeArrowheads="1"/>
          </p:cNvSpPr>
          <p:nvPr>
            <p:ph type="ftr" sz="quarter" idx="10"/>
          </p:nvPr>
        </p:nvSpPr>
        <p:spPr>
          <a:noFill/>
        </p:spPr>
        <p:txBody>
          <a:bodyPr/>
          <a:lstStyle/>
          <a:p>
            <a:r>
              <a:rPr lang="en-US"/>
              <a:t>CCNC, Inc. Training Sub-Committee</a:t>
            </a:r>
          </a:p>
        </p:txBody>
      </p:sp>
      <p:sp>
        <p:nvSpPr>
          <p:cNvPr id="46086"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zoom/>
    <p:sndAc>
      <p:stSnd>
        <p:snd r:embed="rId3" name="SystemBusy.wav"/>
      </p:stSnd>
    </p:sndAc>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9ADE9789-B6F8-42C4-A1A3-928D594CD81C}" type="slidenum">
              <a:rPr lang="en-US" smtClean="0"/>
              <a:pPr/>
              <a:t>92</a:t>
            </a:fld>
            <a:endParaRPr lang="en-US"/>
          </a:p>
        </p:txBody>
      </p:sp>
      <p:sp>
        <p:nvSpPr>
          <p:cNvPr id="46085" name="Rectangle 2"/>
          <p:cNvSpPr>
            <a:spLocks noGrp="1" noChangeArrowheads="1"/>
          </p:cNvSpPr>
          <p:nvPr>
            <p:ph type="title"/>
          </p:nvPr>
        </p:nvSpPr>
        <p:spPr/>
        <p:txBody>
          <a:bodyPr/>
          <a:lstStyle/>
          <a:p>
            <a:pPr eaLnBrk="1" hangingPunct="1">
              <a:defRPr/>
            </a:pPr>
            <a:r>
              <a:rPr lang="en-US" dirty="0">
                <a:latin typeface="+mn-lt"/>
              </a:rPr>
              <a:t>System Busy</a:t>
            </a:r>
          </a:p>
        </p:txBody>
      </p:sp>
      <p:sp>
        <p:nvSpPr>
          <p:cNvPr id="47108" name="Rectangle 3"/>
          <p:cNvSpPr>
            <a:spLocks noGrp="1" noChangeArrowheads="1"/>
          </p:cNvSpPr>
          <p:nvPr>
            <p:ph type="body" idx="1"/>
          </p:nvPr>
        </p:nvSpPr>
        <p:spPr>
          <a:xfrm>
            <a:off x="685800" y="1905000"/>
            <a:ext cx="5486400" cy="3733800"/>
          </a:xfrm>
        </p:spPr>
        <p:txBody>
          <a:bodyPr/>
          <a:lstStyle/>
          <a:p>
            <a:pPr eaLnBrk="1" hangingPunct="1"/>
            <a:r>
              <a:rPr lang="en-US" sz="1800" b="0"/>
              <a:t>This is an indication that the channel or system is busy and can not accept radio traffic.</a:t>
            </a:r>
          </a:p>
          <a:p>
            <a:pPr eaLnBrk="1" hangingPunct="1">
              <a:buFontTx/>
              <a:buNone/>
            </a:pPr>
            <a:endParaRPr lang="en-US" sz="1800" b="0"/>
          </a:p>
          <a:p>
            <a:pPr lvl="1" eaLnBrk="1" hangingPunct="1"/>
            <a:r>
              <a:rPr lang="en-US" sz="1800" b="0"/>
              <a:t>All of the channels at a site are handling radio traffic.</a:t>
            </a:r>
          </a:p>
          <a:p>
            <a:pPr lvl="1" eaLnBrk="1" hangingPunct="1">
              <a:buFontTx/>
              <a:buNone/>
            </a:pPr>
            <a:endParaRPr lang="en-US" sz="1800" b="0"/>
          </a:p>
          <a:p>
            <a:pPr lvl="2" eaLnBrk="1" hangingPunct="1"/>
            <a:r>
              <a:rPr lang="en-US" sz="1800" b="0"/>
              <a:t>Similar to the bank teller line where all of the tellers are busy with customers.</a:t>
            </a:r>
          </a:p>
          <a:p>
            <a:pPr lvl="2" eaLnBrk="1" hangingPunct="1">
              <a:buFontTx/>
              <a:buNone/>
            </a:pPr>
            <a:endParaRPr lang="en-US" sz="1800" b="0"/>
          </a:p>
          <a:p>
            <a:pPr eaLnBrk="1" hangingPunct="1"/>
            <a:r>
              <a:rPr lang="en-US" sz="1800" b="0"/>
              <a:t>This occurs mostly when too many radio units are attempting to access the resources (channels) on an antenna site.</a:t>
            </a:r>
          </a:p>
        </p:txBody>
      </p:sp>
      <p:grpSp>
        <p:nvGrpSpPr>
          <p:cNvPr id="47109" name="Group 23"/>
          <p:cNvGrpSpPr>
            <a:grpSpLocks/>
          </p:cNvGrpSpPr>
          <p:nvPr/>
        </p:nvGrpSpPr>
        <p:grpSpPr bwMode="auto">
          <a:xfrm>
            <a:off x="6324600" y="2743200"/>
            <a:ext cx="2286000" cy="1828800"/>
            <a:chOff x="2832" y="576"/>
            <a:chExt cx="1680" cy="1136"/>
          </a:xfrm>
        </p:grpSpPr>
        <p:grpSp>
          <p:nvGrpSpPr>
            <p:cNvPr id="47112" name="Group 22"/>
            <p:cNvGrpSpPr>
              <a:grpSpLocks/>
            </p:cNvGrpSpPr>
            <p:nvPr/>
          </p:nvGrpSpPr>
          <p:grpSpPr bwMode="auto">
            <a:xfrm>
              <a:off x="2832" y="576"/>
              <a:ext cx="1680" cy="1136"/>
              <a:chOff x="2832" y="576"/>
              <a:chExt cx="1680" cy="1136"/>
            </a:xfrm>
          </p:grpSpPr>
          <p:grpSp>
            <p:nvGrpSpPr>
              <p:cNvPr id="47114" name="Group 21"/>
              <p:cNvGrpSpPr>
                <a:grpSpLocks/>
              </p:cNvGrpSpPr>
              <p:nvPr/>
            </p:nvGrpSpPr>
            <p:grpSpPr bwMode="auto">
              <a:xfrm>
                <a:off x="3516" y="1153"/>
                <a:ext cx="155" cy="559"/>
                <a:chOff x="3516" y="1153"/>
                <a:chExt cx="155" cy="559"/>
              </a:xfrm>
            </p:grpSpPr>
            <p:sp>
              <p:nvSpPr>
                <p:cNvPr id="47126" name="AutoShape 6"/>
                <p:cNvSpPr>
                  <a:spLocks noChangeArrowheads="1"/>
                </p:cNvSpPr>
                <p:nvPr/>
              </p:nvSpPr>
              <p:spPr bwMode="auto">
                <a:xfrm>
                  <a:off x="3516" y="1153"/>
                  <a:ext cx="155" cy="1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47127" name="AutoShape 7"/>
                <p:cNvSpPr>
                  <a:spLocks noChangeArrowheads="1"/>
                </p:cNvSpPr>
                <p:nvPr/>
              </p:nvSpPr>
              <p:spPr bwMode="auto">
                <a:xfrm>
                  <a:off x="3516" y="1363"/>
                  <a:ext cx="155" cy="139"/>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47128" name="AutoShape 8"/>
                <p:cNvSpPr>
                  <a:spLocks noChangeArrowheads="1"/>
                </p:cNvSpPr>
                <p:nvPr/>
              </p:nvSpPr>
              <p:spPr bwMode="auto">
                <a:xfrm>
                  <a:off x="3516" y="1572"/>
                  <a:ext cx="155" cy="1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grpSp>
          <p:grpSp>
            <p:nvGrpSpPr>
              <p:cNvPr id="47115" name="Group 9"/>
              <p:cNvGrpSpPr>
                <a:grpSpLocks/>
              </p:cNvGrpSpPr>
              <p:nvPr/>
            </p:nvGrpSpPr>
            <p:grpSpPr bwMode="auto">
              <a:xfrm>
                <a:off x="2928" y="816"/>
                <a:ext cx="1145" cy="140"/>
                <a:chOff x="1910" y="2167"/>
                <a:chExt cx="1777" cy="240"/>
              </a:xfrm>
            </p:grpSpPr>
            <p:sp>
              <p:nvSpPr>
                <p:cNvPr id="47122" name="AutoShape 10"/>
                <p:cNvSpPr>
                  <a:spLocks noChangeArrowheads="1"/>
                </p:cNvSpPr>
                <p:nvPr/>
              </p:nvSpPr>
              <p:spPr bwMode="auto">
                <a:xfrm>
                  <a:off x="1910" y="2167"/>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47123" name="AutoShape 11"/>
                <p:cNvSpPr>
                  <a:spLocks noChangeArrowheads="1"/>
                </p:cNvSpPr>
                <p:nvPr/>
              </p:nvSpPr>
              <p:spPr bwMode="auto">
                <a:xfrm>
                  <a:off x="2366" y="2167"/>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47124" name="AutoShape 12"/>
                <p:cNvSpPr>
                  <a:spLocks noChangeArrowheads="1"/>
                </p:cNvSpPr>
                <p:nvPr/>
              </p:nvSpPr>
              <p:spPr bwMode="auto">
                <a:xfrm>
                  <a:off x="2942" y="2167"/>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47125" name="AutoShape 13"/>
                <p:cNvSpPr>
                  <a:spLocks noChangeArrowheads="1"/>
                </p:cNvSpPr>
                <p:nvPr/>
              </p:nvSpPr>
              <p:spPr bwMode="auto">
                <a:xfrm>
                  <a:off x="3447" y="2167"/>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grpSp>
          <p:grpSp>
            <p:nvGrpSpPr>
              <p:cNvPr id="47116" name="Group 14"/>
              <p:cNvGrpSpPr>
                <a:grpSpLocks/>
              </p:cNvGrpSpPr>
              <p:nvPr/>
            </p:nvGrpSpPr>
            <p:grpSpPr bwMode="auto">
              <a:xfrm>
                <a:off x="2832" y="576"/>
                <a:ext cx="1680" cy="144"/>
                <a:chOff x="1762" y="1868"/>
                <a:chExt cx="2609" cy="214"/>
              </a:xfrm>
            </p:grpSpPr>
            <p:sp>
              <p:nvSpPr>
                <p:cNvPr id="47117" name="Rectangle 15"/>
                <p:cNvSpPr>
                  <a:spLocks noChangeArrowheads="1"/>
                </p:cNvSpPr>
                <p:nvPr/>
              </p:nvSpPr>
              <p:spPr bwMode="auto">
                <a:xfrm>
                  <a:off x="1762" y="1868"/>
                  <a:ext cx="2609" cy="214"/>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47118" name="Line 16"/>
                <p:cNvSpPr>
                  <a:spLocks noChangeShapeType="1"/>
                </p:cNvSpPr>
                <p:nvPr/>
              </p:nvSpPr>
              <p:spPr bwMode="auto">
                <a:xfrm>
                  <a:off x="2267" y="1868"/>
                  <a:ext cx="0" cy="214"/>
                </a:xfrm>
                <a:prstGeom prst="line">
                  <a:avLst/>
                </a:prstGeom>
                <a:noFill/>
                <a:ln w="9525">
                  <a:solidFill>
                    <a:schemeClr val="folHlink"/>
                  </a:solidFill>
                  <a:round/>
                  <a:headEnd/>
                  <a:tailEnd/>
                </a:ln>
              </p:spPr>
              <p:txBody>
                <a:bodyPr wrap="none" anchor="ctr"/>
                <a:lstStyle/>
                <a:p>
                  <a:endParaRPr lang="en-US"/>
                </a:p>
              </p:txBody>
            </p:sp>
            <p:sp>
              <p:nvSpPr>
                <p:cNvPr id="47119" name="Line 17"/>
                <p:cNvSpPr>
                  <a:spLocks noChangeShapeType="1"/>
                </p:cNvSpPr>
                <p:nvPr/>
              </p:nvSpPr>
              <p:spPr bwMode="auto">
                <a:xfrm>
                  <a:off x="2790" y="1868"/>
                  <a:ext cx="0" cy="214"/>
                </a:xfrm>
                <a:prstGeom prst="line">
                  <a:avLst/>
                </a:prstGeom>
                <a:noFill/>
                <a:ln w="9525">
                  <a:solidFill>
                    <a:schemeClr val="folHlink"/>
                  </a:solidFill>
                  <a:round/>
                  <a:headEnd/>
                  <a:tailEnd/>
                </a:ln>
              </p:spPr>
              <p:txBody>
                <a:bodyPr wrap="none" anchor="ctr"/>
                <a:lstStyle/>
                <a:p>
                  <a:endParaRPr lang="en-US"/>
                </a:p>
              </p:txBody>
            </p:sp>
            <p:sp>
              <p:nvSpPr>
                <p:cNvPr id="47120" name="Line 18"/>
                <p:cNvSpPr>
                  <a:spLocks noChangeShapeType="1"/>
                </p:cNvSpPr>
                <p:nvPr/>
              </p:nvSpPr>
              <p:spPr bwMode="auto">
                <a:xfrm>
                  <a:off x="3303" y="1868"/>
                  <a:ext cx="0" cy="214"/>
                </a:xfrm>
                <a:prstGeom prst="line">
                  <a:avLst/>
                </a:prstGeom>
                <a:noFill/>
                <a:ln w="9525">
                  <a:solidFill>
                    <a:schemeClr val="folHlink"/>
                  </a:solidFill>
                  <a:round/>
                  <a:headEnd/>
                  <a:tailEnd/>
                </a:ln>
              </p:spPr>
              <p:txBody>
                <a:bodyPr wrap="none" anchor="ctr"/>
                <a:lstStyle/>
                <a:p>
                  <a:endParaRPr lang="en-US"/>
                </a:p>
              </p:txBody>
            </p:sp>
            <p:sp>
              <p:nvSpPr>
                <p:cNvPr id="47121" name="Line 19"/>
                <p:cNvSpPr>
                  <a:spLocks noChangeShapeType="1"/>
                </p:cNvSpPr>
                <p:nvPr/>
              </p:nvSpPr>
              <p:spPr bwMode="auto">
                <a:xfrm>
                  <a:off x="3832" y="1868"/>
                  <a:ext cx="0" cy="214"/>
                </a:xfrm>
                <a:prstGeom prst="line">
                  <a:avLst/>
                </a:prstGeom>
                <a:noFill/>
                <a:ln w="9525">
                  <a:solidFill>
                    <a:schemeClr val="folHlink"/>
                  </a:solidFill>
                  <a:round/>
                  <a:headEnd/>
                  <a:tailEnd/>
                </a:ln>
              </p:spPr>
              <p:txBody>
                <a:bodyPr wrap="none" anchor="ctr"/>
                <a:lstStyle/>
                <a:p>
                  <a:endParaRPr lang="en-US"/>
                </a:p>
              </p:txBody>
            </p:sp>
          </p:grpSp>
        </p:grpSp>
        <p:sp>
          <p:nvSpPr>
            <p:cNvPr id="47113" name="AutoShape 20"/>
            <p:cNvSpPr>
              <a:spLocks noChangeArrowheads="1"/>
            </p:cNvSpPr>
            <p:nvPr/>
          </p:nvSpPr>
          <p:spPr bwMode="auto">
            <a:xfrm>
              <a:off x="4272" y="816"/>
              <a:ext cx="155" cy="1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grpSp>
      <p:sp>
        <p:nvSpPr>
          <p:cNvPr id="47110" name="Rectangle 5"/>
          <p:cNvSpPr>
            <a:spLocks noGrp="1" noChangeArrowheads="1"/>
          </p:cNvSpPr>
          <p:nvPr>
            <p:ph type="ftr" sz="quarter" idx="11"/>
          </p:nvPr>
        </p:nvSpPr>
        <p:spPr>
          <a:noFill/>
        </p:spPr>
        <p:txBody>
          <a:bodyPr/>
          <a:lstStyle/>
          <a:p>
            <a:r>
              <a:rPr lang="en-US"/>
              <a:t>CCNC, Inc. Training Sub-Committee</a:t>
            </a:r>
          </a:p>
        </p:txBody>
      </p:sp>
      <p:sp>
        <p:nvSpPr>
          <p:cNvPr id="47111" name="Rectangle 4"/>
          <p:cNvSpPr>
            <a:spLocks noGrp="1" noChangeArrowheads="1"/>
          </p:cNvSpPr>
          <p:nvPr>
            <p:ph type="dt" sz="quarter" idx="10"/>
          </p:nvPr>
        </p:nvSpPr>
        <p:spPr>
          <a:noFill/>
        </p:spPr>
        <p:txBody>
          <a:bodyPr/>
          <a:lstStyle/>
          <a:p>
            <a:r>
              <a:rPr lang="en-US"/>
              <a:t>December 1, 2008</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4B9162E2-A6BC-434B-A396-CDA866B7AF64}" type="slidenum">
              <a:rPr lang="en-US" smtClean="0"/>
              <a:pPr/>
              <a:t>93</a:t>
            </a:fld>
            <a:endParaRPr lang="en-US"/>
          </a:p>
        </p:txBody>
      </p:sp>
      <p:sp>
        <p:nvSpPr>
          <p:cNvPr id="47109" name="Rectangle 2"/>
          <p:cNvSpPr>
            <a:spLocks noGrp="1" noChangeArrowheads="1"/>
          </p:cNvSpPr>
          <p:nvPr>
            <p:ph type="title"/>
          </p:nvPr>
        </p:nvSpPr>
        <p:spPr/>
        <p:txBody>
          <a:bodyPr/>
          <a:lstStyle/>
          <a:p>
            <a:pPr eaLnBrk="1" hangingPunct="1">
              <a:defRPr/>
            </a:pPr>
            <a:r>
              <a:rPr lang="en-US" dirty="0">
                <a:latin typeface="+mn-lt"/>
              </a:rPr>
              <a:t>System Busy</a:t>
            </a:r>
          </a:p>
        </p:txBody>
      </p:sp>
      <p:sp>
        <p:nvSpPr>
          <p:cNvPr id="48132" name="Rectangle 3"/>
          <p:cNvSpPr>
            <a:spLocks noGrp="1" noChangeArrowheads="1"/>
          </p:cNvSpPr>
          <p:nvPr>
            <p:ph type="body" idx="1"/>
          </p:nvPr>
        </p:nvSpPr>
        <p:spPr>
          <a:xfrm>
            <a:off x="609600" y="2209800"/>
            <a:ext cx="7772400" cy="2514600"/>
          </a:xfrm>
        </p:spPr>
        <p:txBody>
          <a:bodyPr/>
          <a:lstStyle/>
          <a:p>
            <a:pPr eaLnBrk="1" hangingPunct="1"/>
            <a:r>
              <a:rPr lang="en-US" sz="2400" b="0"/>
              <a:t>System busy eliminates the days of talking over each other as was the case in older analog transmissions.</a:t>
            </a:r>
          </a:p>
          <a:p>
            <a:pPr eaLnBrk="1" hangingPunct="1">
              <a:buFontTx/>
              <a:buNone/>
            </a:pPr>
            <a:endParaRPr lang="en-US" sz="2400" b="0"/>
          </a:p>
          <a:p>
            <a:pPr eaLnBrk="1" hangingPunct="1"/>
            <a:r>
              <a:rPr lang="en-US" sz="2400" b="0"/>
              <a:t>The system is designed, that should you receive a system busy, you are placed into a queue for the next available channel. Do not continue to hold down or re-key the push to talk (PTT) button.</a:t>
            </a:r>
          </a:p>
        </p:txBody>
      </p:sp>
      <p:sp>
        <p:nvSpPr>
          <p:cNvPr id="48133" name="Rectangle 5"/>
          <p:cNvSpPr>
            <a:spLocks noGrp="1" noChangeArrowheads="1"/>
          </p:cNvSpPr>
          <p:nvPr>
            <p:ph type="ftr" sz="quarter" idx="11"/>
          </p:nvPr>
        </p:nvSpPr>
        <p:spPr>
          <a:noFill/>
        </p:spPr>
        <p:txBody>
          <a:bodyPr/>
          <a:lstStyle/>
          <a:p>
            <a:r>
              <a:rPr lang="en-US"/>
              <a:t>CCNC, Inc. Training Sub-Committee</a:t>
            </a:r>
          </a:p>
        </p:txBody>
      </p:sp>
      <p:sp>
        <p:nvSpPr>
          <p:cNvPr id="48134" name="Rectangle 4"/>
          <p:cNvSpPr>
            <a:spLocks noGrp="1" noChangeArrowheads="1"/>
          </p:cNvSpPr>
          <p:nvPr>
            <p:ph type="dt" sz="quarter" idx="10"/>
          </p:nvPr>
        </p:nvSpPr>
        <p:spPr>
          <a:noFill/>
        </p:spPr>
        <p:txBody>
          <a:bodyPr/>
          <a:lstStyle/>
          <a:p>
            <a:r>
              <a:rPr lang="en-US"/>
              <a:t>December 1, 2008</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6A70B420-4311-4851-BCDC-DB3960AED621}" type="slidenum">
              <a:rPr lang="en-US" smtClean="0"/>
              <a:pPr/>
              <a:t>94</a:t>
            </a:fld>
            <a:endParaRPr lang="en-US"/>
          </a:p>
        </p:txBody>
      </p:sp>
      <p:sp>
        <p:nvSpPr>
          <p:cNvPr id="48133" name="Rectangle 2"/>
          <p:cNvSpPr>
            <a:spLocks noGrp="1" noChangeArrowheads="1"/>
          </p:cNvSpPr>
          <p:nvPr>
            <p:ph type="title"/>
          </p:nvPr>
        </p:nvSpPr>
        <p:spPr/>
        <p:txBody>
          <a:bodyPr/>
          <a:lstStyle/>
          <a:p>
            <a:pPr eaLnBrk="1" hangingPunct="1">
              <a:defRPr/>
            </a:pPr>
            <a:r>
              <a:rPr lang="en-US" dirty="0">
                <a:latin typeface="+mn-lt"/>
              </a:rPr>
              <a:t>System Busy</a:t>
            </a:r>
          </a:p>
        </p:txBody>
      </p:sp>
      <p:sp>
        <p:nvSpPr>
          <p:cNvPr id="49156" name="Rectangle 3"/>
          <p:cNvSpPr>
            <a:spLocks noGrp="1" noChangeArrowheads="1"/>
          </p:cNvSpPr>
          <p:nvPr>
            <p:ph type="body" idx="1"/>
          </p:nvPr>
        </p:nvSpPr>
        <p:spPr>
          <a:xfrm>
            <a:off x="685800" y="2057400"/>
            <a:ext cx="7772400" cy="3124200"/>
          </a:xfrm>
        </p:spPr>
        <p:txBody>
          <a:bodyPr/>
          <a:lstStyle/>
          <a:p>
            <a:pPr eaLnBrk="1" hangingPunct="1"/>
            <a:r>
              <a:rPr lang="en-US" sz="2000" b="0"/>
              <a:t>Once a channel becomes available, the system will notify the user with a talk permit tone.</a:t>
            </a:r>
          </a:p>
          <a:p>
            <a:pPr eaLnBrk="1" hangingPunct="1">
              <a:buFontTx/>
              <a:buNone/>
            </a:pPr>
            <a:endParaRPr lang="en-US" sz="2000" b="0"/>
          </a:p>
          <a:p>
            <a:pPr eaLnBrk="1" hangingPunct="1"/>
            <a:r>
              <a:rPr lang="en-US" sz="2000" b="0"/>
              <a:t>Once the talk permit tone is received, the user can then transmit.</a:t>
            </a:r>
          </a:p>
          <a:p>
            <a:pPr lvl="1" eaLnBrk="1" hangingPunct="1"/>
            <a:r>
              <a:rPr lang="en-US" sz="2000" b="0"/>
              <a:t>There is a window of opportunity that the channel will be available for the user.  If there is no transmission during that window of opportunity, the next user in queue then has access to the available channel.</a:t>
            </a:r>
          </a:p>
        </p:txBody>
      </p:sp>
      <p:sp>
        <p:nvSpPr>
          <p:cNvPr id="49157" name="Rectangle 5"/>
          <p:cNvSpPr>
            <a:spLocks noGrp="1" noChangeArrowheads="1"/>
          </p:cNvSpPr>
          <p:nvPr>
            <p:ph type="ftr" sz="quarter" idx="11"/>
          </p:nvPr>
        </p:nvSpPr>
        <p:spPr>
          <a:noFill/>
        </p:spPr>
        <p:txBody>
          <a:bodyPr/>
          <a:lstStyle/>
          <a:p>
            <a:r>
              <a:rPr lang="en-US"/>
              <a:t>CCNC, Inc. Training Sub-Committee</a:t>
            </a:r>
          </a:p>
        </p:txBody>
      </p:sp>
      <p:sp>
        <p:nvSpPr>
          <p:cNvPr id="49158" name="Rectangle 4"/>
          <p:cNvSpPr>
            <a:spLocks noGrp="1" noChangeArrowheads="1"/>
          </p:cNvSpPr>
          <p:nvPr>
            <p:ph type="dt" sz="quarter" idx="10"/>
          </p:nvPr>
        </p:nvSpPr>
        <p:spPr>
          <a:noFill/>
        </p:spPr>
        <p:txBody>
          <a:bodyPr/>
          <a:lstStyle/>
          <a:p>
            <a:r>
              <a:rPr lang="en-US"/>
              <a:t>December 1, 2008</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77AF061F-D957-42DC-B7C4-451400DD5ED1}" type="slidenum">
              <a:rPr lang="en-US" smtClean="0"/>
              <a:pPr/>
              <a:t>95</a:t>
            </a:fld>
            <a:endParaRPr lang="en-US"/>
          </a:p>
        </p:txBody>
      </p:sp>
      <p:sp>
        <p:nvSpPr>
          <p:cNvPr id="49157" name="Rectangle 2"/>
          <p:cNvSpPr>
            <a:spLocks noGrp="1" noChangeArrowheads="1"/>
          </p:cNvSpPr>
          <p:nvPr>
            <p:ph type="title"/>
          </p:nvPr>
        </p:nvSpPr>
        <p:spPr/>
        <p:txBody>
          <a:bodyPr/>
          <a:lstStyle/>
          <a:p>
            <a:pPr eaLnBrk="1" hangingPunct="1">
              <a:defRPr/>
            </a:pPr>
            <a:r>
              <a:rPr lang="en-US" dirty="0">
                <a:latin typeface="+mn-lt"/>
              </a:rPr>
              <a:t>System Busy</a:t>
            </a:r>
          </a:p>
        </p:txBody>
      </p:sp>
      <p:sp>
        <p:nvSpPr>
          <p:cNvPr id="50180" name="Rectangle 3"/>
          <p:cNvSpPr>
            <a:spLocks noGrp="1" noChangeArrowheads="1"/>
          </p:cNvSpPr>
          <p:nvPr>
            <p:ph type="body" idx="1"/>
          </p:nvPr>
        </p:nvSpPr>
        <p:spPr>
          <a:xfrm>
            <a:off x="477838" y="2220913"/>
            <a:ext cx="5813425" cy="3883025"/>
          </a:xfrm>
        </p:spPr>
        <p:txBody>
          <a:bodyPr/>
          <a:lstStyle/>
          <a:p>
            <a:pPr eaLnBrk="1" hangingPunct="1"/>
            <a:r>
              <a:rPr lang="en-US" sz="2400" b="0"/>
              <a:t>If a system busy tone is received and the user continually presses the PTT button, they will be placed lower in the queue for the next available channel.</a:t>
            </a:r>
          </a:p>
          <a:p>
            <a:pPr eaLnBrk="1" hangingPunct="1">
              <a:buFontTx/>
              <a:buNone/>
            </a:pPr>
            <a:endParaRPr lang="en-US" sz="2400" b="0"/>
          </a:p>
          <a:p>
            <a:pPr lvl="1" eaLnBrk="1" hangingPunct="1"/>
            <a:r>
              <a:rPr lang="en-US" sz="2400" b="0"/>
              <a:t>Like getting out of the bank teller line once you are at the front of the line.</a:t>
            </a:r>
          </a:p>
        </p:txBody>
      </p:sp>
      <p:sp>
        <p:nvSpPr>
          <p:cNvPr id="50181" name="AutoShape 21"/>
          <p:cNvSpPr>
            <a:spLocks noChangeArrowheads="1"/>
          </p:cNvSpPr>
          <p:nvPr/>
        </p:nvSpPr>
        <p:spPr bwMode="auto">
          <a:xfrm>
            <a:off x="8442325" y="2722563"/>
            <a:ext cx="211138" cy="225425"/>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grpSp>
        <p:nvGrpSpPr>
          <p:cNvPr id="50182" name="Group 26"/>
          <p:cNvGrpSpPr>
            <a:grpSpLocks/>
          </p:cNvGrpSpPr>
          <p:nvPr/>
        </p:nvGrpSpPr>
        <p:grpSpPr bwMode="auto">
          <a:xfrm>
            <a:off x="6483350" y="2336800"/>
            <a:ext cx="2286000" cy="2163763"/>
            <a:chOff x="4084" y="1472"/>
            <a:chExt cx="1440" cy="1363"/>
          </a:xfrm>
        </p:grpSpPr>
        <p:sp>
          <p:nvSpPr>
            <p:cNvPr id="50185" name="AutoShape 7"/>
            <p:cNvSpPr>
              <a:spLocks noChangeArrowheads="1"/>
            </p:cNvSpPr>
            <p:nvPr/>
          </p:nvSpPr>
          <p:spPr bwMode="auto">
            <a:xfrm>
              <a:off x="4670" y="2057"/>
              <a:ext cx="133" cy="142"/>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50186" name="AutoShape 8"/>
            <p:cNvSpPr>
              <a:spLocks noChangeArrowheads="1"/>
            </p:cNvSpPr>
            <p:nvPr/>
          </p:nvSpPr>
          <p:spPr bwMode="auto">
            <a:xfrm>
              <a:off x="4670" y="2270"/>
              <a:ext cx="133" cy="141"/>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50187" name="AutoShape 9"/>
            <p:cNvSpPr>
              <a:spLocks noChangeArrowheads="1"/>
            </p:cNvSpPr>
            <p:nvPr/>
          </p:nvSpPr>
          <p:spPr bwMode="auto">
            <a:xfrm>
              <a:off x="4670" y="2482"/>
              <a:ext cx="133" cy="142"/>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grpSp>
          <p:nvGrpSpPr>
            <p:cNvPr id="50188" name="Group 10"/>
            <p:cNvGrpSpPr>
              <a:grpSpLocks/>
            </p:cNvGrpSpPr>
            <p:nvPr/>
          </p:nvGrpSpPr>
          <p:grpSpPr bwMode="auto">
            <a:xfrm>
              <a:off x="4166" y="1715"/>
              <a:ext cx="982" cy="142"/>
              <a:chOff x="1910" y="2167"/>
              <a:chExt cx="1777" cy="240"/>
            </a:xfrm>
          </p:grpSpPr>
          <p:sp>
            <p:nvSpPr>
              <p:cNvPr id="50196" name="AutoShape 11"/>
              <p:cNvSpPr>
                <a:spLocks noChangeArrowheads="1"/>
              </p:cNvSpPr>
              <p:nvPr/>
            </p:nvSpPr>
            <p:spPr bwMode="auto">
              <a:xfrm>
                <a:off x="1910" y="2167"/>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50197" name="AutoShape 12"/>
              <p:cNvSpPr>
                <a:spLocks noChangeArrowheads="1"/>
              </p:cNvSpPr>
              <p:nvPr/>
            </p:nvSpPr>
            <p:spPr bwMode="auto">
              <a:xfrm>
                <a:off x="2366" y="2167"/>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50198" name="AutoShape 13"/>
              <p:cNvSpPr>
                <a:spLocks noChangeArrowheads="1"/>
              </p:cNvSpPr>
              <p:nvPr/>
            </p:nvSpPr>
            <p:spPr bwMode="auto">
              <a:xfrm>
                <a:off x="2942" y="2167"/>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50199" name="AutoShape 14"/>
              <p:cNvSpPr>
                <a:spLocks noChangeArrowheads="1"/>
              </p:cNvSpPr>
              <p:nvPr/>
            </p:nvSpPr>
            <p:spPr bwMode="auto">
              <a:xfrm>
                <a:off x="3447" y="2167"/>
                <a:ext cx="240" cy="240"/>
              </a:xfrm>
              <a:prstGeom prst="flowChartConnector">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grpSp>
        <p:grpSp>
          <p:nvGrpSpPr>
            <p:cNvPr id="50189" name="Group 15"/>
            <p:cNvGrpSpPr>
              <a:grpSpLocks/>
            </p:cNvGrpSpPr>
            <p:nvPr/>
          </p:nvGrpSpPr>
          <p:grpSpPr bwMode="auto">
            <a:xfrm>
              <a:off x="4084" y="1472"/>
              <a:ext cx="1440" cy="146"/>
              <a:chOff x="1762" y="1868"/>
              <a:chExt cx="2609" cy="214"/>
            </a:xfrm>
          </p:grpSpPr>
          <p:sp>
            <p:nvSpPr>
              <p:cNvPr id="50191" name="Rectangle 16"/>
              <p:cNvSpPr>
                <a:spLocks noChangeArrowheads="1"/>
              </p:cNvSpPr>
              <p:nvPr/>
            </p:nvSpPr>
            <p:spPr bwMode="auto">
              <a:xfrm>
                <a:off x="1762" y="1868"/>
                <a:ext cx="2609" cy="214"/>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50192" name="Line 17"/>
              <p:cNvSpPr>
                <a:spLocks noChangeShapeType="1"/>
              </p:cNvSpPr>
              <p:nvPr/>
            </p:nvSpPr>
            <p:spPr bwMode="auto">
              <a:xfrm>
                <a:off x="2267" y="1868"/>
                <a:ext cx="0" cy="214"/>
              </a:xfrm>
              <a:prstGeom prst="line">
                <a:avLst/>
              </a:prstGeom>
              <a:noFill/>
              <a:ln w="9525">
                <a:solidFill>
                  <a:schemeClr val="folHlink"/>
                </a:solidFill>
                <a:round/>
                <a:headEnd/>
                <a:tailEnd/>
              </a:ln>
            </p:spPr>
            <p:txBody>
              <a:bodyPr wrap="none" anchor="ctr"/>
              <a:lstStyle/>
              <a:p>
                <a:endParaRPr lang="en-US"/>
              </a:p>
            </p:txBody>
          </p:sp>
          <p:sp>
            <p:nvSpPr>
              <p:cNvPr id="50193" name="Line 18"/>
              <p:cNvSpPr>
                <a:spLocks noChangeShapeType="1"/>
              </p:cNvSpPr>
              <p:nvPr/>
            </p:nvSpPr>
            <p:spPr bwMode="auto">
              <a:xfrm>
                <a:off x="2790" y="1868"/>
                <a:ext cx="0" cy="214"/>
              </a:xfrm>
              <a:prstGeom prst="line">
                <a:avLst/>
              </a:prstGeom>
              <a:noFill/>
              <a:ln w="9525">
                <a:solidFill>
                  <a:schemeClr val="folHlink"/>
                </a:solidFill>
                <a:round/>
                <a:headEnd/>
                <a:tailEnd/>
              </a:ln>
            </p:spPr>
            <p:txBody>
              <a:bodyPr wrap="none" anchor="ctr"/>
              <a:lstStyle/>
              <a:p>
                <a:endParaRPr lang="en-US"/>
              </a:p>
            </p:txBody>
          </p:sp>
          <p:sp>
            <p:nvSpPr>
              <p:cNvPr id="50194" name="Line 19"/>
              <p:cNvSpPr>
                <a:spLocks noChangeShapeType="1"/>
              </p:cNvSpPr>
              <p:nvPr/>
            </p:nvSpPr>
            <p:spPr bwMode="auto">
              <a:xfrm>
                <a:off x="3303" y="1868"/>
                <a:ext cx="0" cy="214"/>
              </a:xfrm>
              <a:prstGeom prst="line">
                <a:avLst/>
              </a:prstGeom>
              <a:noFill/>
              <a:ln w="9525">
                <a:solidFill>
                  <a:schemeClr val="folHlink"/>
                </a:solidFill>
                <a:round/>
                <a:headEnd/>
                <a:tailEnd/>
              </a:ln>
            </p:spPr>
            <p:txBody>
              <a:bodyPr wrap="none" anchor="ctr"/>
              <a:lstStyle/>
              <a:p>
                <a:endParaRPr lang="en-US"/>
              </a:p>
            </p:txBody>
          </p:sp>
          <p:sp>
            <p:nvSpPr>
              <p:cNvPr id="50195" name="Line 20"/>
              <p:cNvSpPr>
                <a:spLocks noChangeShapeType="1"/>
              </p:cNvSpPr>
              <p:nvPr/>
            </p:nvSpPr>
            <p:spPr bwMode="auto">
              <a:xfrm>
                <a:off x="3832" y="1868"/>
                <a:ext cx="0" cy="214"/>
              </a:xfrm>
              <a:prstGeom prst="line">
                <a:avLst/>
              </a:prstGeom>
              <a:noFill/>
              <a:ln w="9525">
                <a:solidFill>
                  <a:schemeClr val="folHlink"/>
                </a:solidFill>
                <a:round/>
                <a:headEnd/>
                <a:tailEnd/>
              </a:ln>
            </p:spPr>
            <p:txBody>
              <a:bodyPr wrap="none" anchor="ctr"/>
              <a:lstStyle/>
              <a:p>
                <a:endParaRPr lang="en-US"/>
              </a:p>
            </p:txBody>
          </p:sp>
        </p:grpSp>
        <p:sp>
          <p:nvSpPr>
            <p:cNvPr id="50190" name="Arc 25"/>
            <p:cNvSpPr>
              <a:spLocks/>
            </p:cNvSpPr>
            <p:nvPr/>
          </p:nvSpPr>
          <p:spPr bwMode="auto">
            <a:xfrm flipH="1">
              <a:off x="4316" y="2123"/>
              <a:ext cx="406" cy="712"/>
            </a:xfrm>
            <a:custGeom>
              <a:avLst/>
              <a:gdLst>
                <a:gd name="T0" fmla="*/ 0 w 24777"/>
                <a:gd name="T1" fmla="*/ 0 h 43171"/>
                <a:gd name="T2" fmla="*/ 0 w 24777"/>
                <a:gd name="T3" fmla="*/ 0 h 43171"/>
                <a:gd name="T4" fmla="*/ 0 w 24777"/>
                <a:gd name="T5" fmla="*/ 0 h 43171"/>
                <a:gd name="T6" fmla="*/ 0 60000 65536"/>
                <a:gd name="T7" fmla="*/ 0 60000 65536"/>
                <a:gd name="T8" fmla="*/ 0 60000 65536"/>
                <a:gd name="T9" fmla="*/ 0 w 24777"/>
                <a:gd name="T10" fmla="*/ 0 h 43171"/>
                <a:gd name="T11" fmla="*/ 24777 w 24777"/>
                <a:gd name="T12" fmla="*/ 43171 h 43171"/>
              </a:gdLst>
              <a:ahLst/>
              <a:cxnLst>
                <a:cxn ang="T6">
                  <a:pos x="T0" y="T1"/>
                </a:cxn>
                <a:cxn ang="T7">
                  <a:pos x="T2" y="T3"/>
                </a:cxn>
                <a:cxn ang="T8">
                  <a:pos x="T4" y="T5"/>
                </a:cxn>
              </a:cxnLst>
              <a:rect l="T9" t="T10" r="T11" b="T12"/>
              <a:pathLst>
                <a:path w="24777" h="43171" fill="none" extrusionOk="0">
                  <a:moveTo>
                    <a:pt x="4292" y="-1"/>
                  </a:moveTo>
                  <a:cubicBezTo>
                    <a:pt x="15772" y="593"/>
                    <a:pt x="24777" y="10074"/>
                    <a:pt x="24777" y="21571"/>
                  </a:cubicBezTo>
                  <a:cubicBezTo>
                    <a:pt x="24777" y="33500"/>
                    <a:pt x="15106" y="43171"/>
                    <a:pt x="3177" y="43171"/>
                  </a:cubicBezTo>
                  <a:cubicBezTo>
                    <a:pt x="2113" y="43171"/>
                    <a:pt x="1051" y="43092"/>
                    <a:pt x="-1" y="42936"/>
                  </a:cubicBezTo>
                </a:path>
                <a:path w="24777" h="43171" stroke="0" extrusionOk="0">
                  <a:moveTo>
                    <a:pt x="4292" y="-1"/>
                  </a:moveTo>
                  <a:cubicBezTo>
                    <a:pt x="15772" y="593"/>
                    <a:pt x="24777" y="10074"/>
                    <a:pt x="24777" y="21571"/>
                  </a:cubicBezTo>
                  <a:cubicBezTo>
                    <a:pt x="24777" y="33500"/>
                    <a:pt x="15106" y="43171"/>
                    <a:pt x="3177" y="43171"/>
                  </a:cubicBezTo>
                  <a:cubicBezTo>
                    <a:pt x="2113" y="43171"/>
                    <a:pt x="1051" y="43092"/>
                    <a:pt x="-1" y="42936"/>
                  </a:cubicBezTo>
                  <a:lnTo>
                    <a:pt x="3177" y="21571"/>
                  </a:lnTo>
                  <a:close/>
                </a:path>
              </a:pathLst>
            </a:custGeom>
            <a:noFill/>
            <a:ln w="9525">
              <a:solidFill>
                <a:schemeClr val="bg2"/>
              </a:solidFill>
              <a:round/>
              <a:headEnd/>
              <a:tailEnd type="triangle" w="med" len="med"/>
            </a:ln>
          </p:spPr>
          <p:txBody>
            <a:bodyPr wrap="none" anchor="ctr"/>
            <a:lstStyle/>
            <a:p>
              <a:endParaRPr lang="en-US"/>
            </a:p>
          </p:txBody>
        </p:sp>
      </p:grpSp>
      <p:sp>
        <p:nvSpPr>
          <p:cNvPr id="50183" name="Rectangle 5"/>
          <p:cNvSpPr>
            <a:spLocks noGrp="1" noChangeArrowheads="1"/>
          </p:cNvSpPr>
          <p:nvPr>
            <p:ph type="ftr" sz="quarter" idx="11"/>
          </p:nvPr>
        </p:nvSpPr>
        <p:spPr>
          <a:noFill/>
        </p:spPr>
        <p:txBody>
          <a:bodyPr/>
          <a:lstStyle/>
          <a:p>
            <a:r>
              <a:rPr lang="en-US"/>
              <a:t>CCNC, Inc. Training Sub-Committee</a:t>
            </a:r>
          </a:p>
        </p:txBody>
      </p:sp>
      <p:sp>
        <p:nvSpPr>
          <p:cNvPr id="50184" name="Rectangle 4"/>
          <p:cNvSpPr>
            <a:spLocks noGrp="1" noChangeArrowheads="1"/>
          </p:cNvSpPr>
          <p:nvPr>
            <p:ph type="dt" sz="quarter" idx="10"/>
          </p:nvPr>
        </p:nvSpPr>
        <p:spPr>
          <a:noFill/>
        </p:spPr>
        <p:txBody>
          <a:bodyPr/>
          <a:lstStyle/>
          <a:p>
            <a:r>
              <a:rPr lang="en-US"/>
              <a:t>December 1, 2008</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61193D0A-CD45-4DC6-A4D9-48EB162F7C4A}" type="slidenum">
              <a:rPr lang="en-US" smtClean="0"/>
              <a:pPr/>
              <a:t>96</a:t>
            </a:fld>
            <a:endParaRPr lang="en-US"/>
          </a:p>
        </p:txBody>
      </p:sp>
      <p:sp>
        <p:nvSpPr>
          <p:cNvPr id="50181" name="Rectangle 2"/>
          <p:cNvSpPr>
            <a:spLocks noGrp="1" noChangeArrowheads="1"/>
          </p:cNvSpPr>
          <p:nvPr>
            <p:ph type="title"/>
          </p:nvPr>
        </p:nvSpPr>
        <p:spPr/>
        <p:txBody>
          <a:bodyPr/>
          <a:lstStyle/>
          <a:p>
            <a:pPr eaLnBrk="1" hangingPunct="1">
              <a:defRPr/>
            </a:pPr>
            <a:r>
              <a:rPr lang="en-US">
                <a:latin typeface="+mn-lt"/>
              </a:rPr>
              <a:t>System Busy</a:t>
            </a:r>
          </a:p>
        </p:txBody>
      </p:sp>
      <p:sp>
        <p:nvSpPr>
          <p:cNvPr id="51204" name="Rectangle 3"/>
          <p:cNvSpPr>
            <a:spLocks noGrp="1" noChangeArrowheads="1"/>
          </p:cNvSpPr>
          <p:nvPr>
            <p:ph type="body" idx="1"/>
          </p:nvPr>
        </p:nvSpPr>
        <p:spPr>
          <a:xfrm>
            <a:off x="762000" y="1828800"/>
            <a:ext cx="7772400" cy="3886200"/>
          </a:xfrm>
        </p:spPr>
        <p:txBody>
          <a:bodyPr/>
          <a:lstStyle/>
          <a:p>
            <a:pPr eaLnBrk="1" hangingPunct="1"/>
            <a:r>
              <a:rPr lang="en-US" sz="2400" b="0"/>
              <a:t>Ways to help reduce system busies:</a:t>
            </a:r>
          </a:p>
          <a:p>
            <a:pPr lvl="1" eaLnBrk="1" hangingPunct="1"/>
            <a:r>
              <a:rPr lang="en-US" sz="2400" b="0"/>
              <a:t>Keep transmissions short and concise.</a:t>
            </a:r>
          </a:p>
          <a:p>
            <a:pPr lvl="2" eaLnBrk="1" hangingPunct="1"/>
            <a:r>
              <a:rPr lang="en-US" b="0"/>
              <a:t>Do not use the system for non-essential transmissions.</a:t>
            </a:r>
          </a:p>
          <a:p>
            <a:pPr lvl="1" eaLnBrk="1" hangingPunct="1"/>
            <a:r>
              <a:rPr lang="en-US" sz="2400" b="0"/>
              <a:t>Clear emergency activations as soon as practical.</a:t>
            </a:r>
          </a:p>
          <a:p>
            <a:pPr lvl="1" eaLnBrk="1" hangingPunct="1"/>
            <a:r>
              <a:rPr lang="en-US" sz="2400" b="0"/>
              <a:t>Use a designated travel talkgroup when traveling between regions.  </a:t>
            </a:r>
          </a:p>
          <a:p>
            <a:pPr lvl="1" eaLnBrk="1" hangingPunct="1"/>
            <a:r>
              <a:rPr lang="en-US" sz="2400" b="0"/>
              <a:t>Always be aware that other agencies are also using the same resources that you are using</a:t>
            </a:r>
            <a:r>
              <a:rPr lang="en-US"/>
              <a:t>.</a:t>
            </a:r>
          </a:p>
        </p:txBody>
      </p:sp>
      <p:sp>
        <p:nvSpPr>
          <p:cNvPr id="51205" name="Rectangle 5"/>
          <p:cNvSpPr>
            <a:spLocks noGrp="1" noChangeArrowheads="1"/>
          </p:cNvSpPr>
          <p:nvPr>
            <p:ph type="ftr" sz="quarter" idx="11"/>
          </p:nvPr>
        </p:nvSpPr>
        <p:spPr>
          <a:noFill/>
        </p:spPr>
        <p:txBody>
          <a:bodyPr/>
          <a:lstStyle/>
          <a:p>
            <a:r>
              <a:rPr lang="en-US"/>
              <a:t>CCNC, Inc. Training Sub-Committee</a:t>
            </a:r>
          </a:p>
        </p:txBody>
      </p:sp>
      <p:sp>
        <p:nvSpPr>
          <p:cNvPr id="51206" name="Rectangle 4"/>
          <p:cNvSpPr>
            <a:spLocks noGrp="1" noChangeArrowheads="1"/>
          </p:cNvSpPr>
          <p:nvPr>
            <p:ph type="dt" sz="quarter" idx="10"/>
          </p:nvPr>
        </p:nvSpPr>
        <p:spPr>
          <a:noFill/>
        </p:spPr>
        <p:txBody>
          <a:bodyPr/>
          <a:lstStyle/>
          <a:p>
            <a:r>
              <a:rPr lang="en-US"/>
              <a:t>December 1, 2008</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p>
            <a:fld id="{004DF2DA-1AB8-4F94-BD6F-3B64344A61E4}" type="slidenum">
              <a:rPr lang="en-US" smtClean="0"/>
              <a:pPr/>
              <a:t>97</a:t>
            </a:fld>
            <a:endParaRPr lang="en-US"/>
          </a:p>
        </p:txBody>
      </p:sp>
      <p:sp>
        <p:nvSpPr>
          <p:cNvPr id="51205" name="Rectangle 2"/>
          <p:cNvSpPr>
            <a:spLocks noGrp="1" noChangeArrowheads="1"/>
          </p:cNvSpPr>
          <p:nvPr>
            <p:ph type="title"/>
          </p:nvPr>
        </p:nvSpPr>
        <p:spPr>
          <a:xfrm>
            <a:off x="457200" y="2438400"/>
            <a:ext cx="7772400" cy="1143000"/>
          </a:xfrm>
        </p:spPr>
        <p:txBody>
          <a:bodyPr/>
          <a:lstStyle/>
          <a:p>
            <a:pPr eaLnBrk="1" hangingPunct="1">
              <a:defRPr/>
            </a:pPr>
            <a:r>
              <a:rPr lang="en-US">
                <a:latin typeface="+mn-lt"/>
              </a:rPr>
              <a:t>Out of Range</a:t>
            </a:r>
          </a:p>
        </p:txBody>
      </p:sp>
      <p:pic>
        <p:nvPicPr>
          <p:cNvPr id="52228" name="Picture 8" descr="C:\Documents and Settings\Michael Coleman\Local Settings\Temporary Internet Files\Content.IE5\WF2VEJEF\MPj04308150000[1].jpg">
            <a:hlinkHover r:id="" action="ppaction://noaction">
              <a:snd r:embed="rId3" name="Out of Range.wav"/>
            </a:hlinkHover>
          </p:cNvPr>
          <p:cNvPicPr>
            <a:picLocks noChangeAspect="1" noChangeArrowheads="1"/>
          </p:cNvPicPr>
          <p:nvPr/>
        </p:nvPicPr>
        <p:blipFill>
          <a:blip r:embed="rId4" cstate="print"/>
          <a:srcRect/>
          <a:stretch>
            <a:fillRect/>
          </a:stretch>
        </p:blipFill>
        <p:spPr bwMode="auto">
          <a:xfrm>
            <a:off x="1155700" y="5715000"/>
            <a:ext cx="571500" cy="736600"/>
          </a:xfrm>
          <a:prstGeom prst="rect">
            <a:avLst/>
          </a:prstGeom>
          <a:noFill/>
          <a:ln w="9525">
            <a:noFill/>
            <a:miter lim="800000"/>
            <a:headEnd/>
            <a:tailEnd/>
          </a:ln>
        </p:spPr>
      </p:pic>
      <p:sp>
        <p:nvSpPr>
          <p:cNvPr id="52229" name="Rectangle 5"/>
          <p:cNvSpPr>
            <a:spLocks noGrp="1" noChangeArrowheads="1"/>
          </p:cNvSpPr>
          <p:nvPr>
            <p:ph type="ftr" sz="quarter" idx="10"/>
          </p:nvPr>
        </p:nvSpPr>
        <p:spPr>
          <a:noFill/>
        </p:spPr>
        <p:txBody>
          <a:bodyPr/>
          <a:lstStyle/>
          <a:p>
            <a:r>
              <a:rPr lang="en-US"/>
              <a:t>CCNC, Inc. Training Sub-Committee</a:t>
            </a:r>
          </a:p>
        </p:txBody>
      </p:sp>
      <p:sp>
        <p:nvSpPr>
          <p:cNvPr id="52230"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zoom/>
    <p:sndAc>
      <p:stSnd>
        <p:snd r:embed="rId3" name="Out of Range.wav"/>
      </p:stSnd>
    </p:sndAc>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p:spPr>
        <p:txBody>
          <a:bodyPr/>
          <a:lstStyle/>
          <a:p>
            <a:fld id="{8E7E0DF0-A968-4C1F-9E19-744820C12C94}" type="slidenum">
              <a:rPr lang="en-US" smtClean="0"/>
              <a:pPr/>
              <a:t>98</a:t>
            </a:fld>
            <a:endParaRPr lang="en-US"/>
          </a:p>
        </p:txBody>
      </p:sp>
      <p:sp>
        <p:nvSpPr>
          <p:cNvPr id="52229" name="Rectangle 3"/>
          <p:cNvSpPr>
            <a:spLocks noGrp="1" noChangeArrowheads="1"/>
          </p:cNvSpPr>
          <p:nvPr>
            <p:ph type="title"/>
          </p:nvPr>
        </p:nvSpPr>
        <p:spPr/>
        <p:txBody>
          <a:bodyPr/>
          <a:lstStyle/>
          <a:p>
            <a:pPr eaLnBrk="1" hangingPunct="1">
              <a:defRPr/>
            </a:pPr>
            <a:r>
              <a:rPr lang="en-US" dirty="0">
                <a:latin typeface="+mn-lt"/>
              </a:rPr>
              <a:t>Out-of-Range</a:t>
            </a:r>
          </a:p>
        </p:txBody>
      </p:sp>
      <p:sp>
        <p:nvSpPr>
          <p:cNvPr id="53252" name="Text Box 5"/>
          <p:cNvSpPr txBox="1">
            <a:spLocks noChangeArrowheads="1"/>
          </p:cNvSpPr>
          <p:nvPr/>
        </p:nvSpPr>
        <p:spPr bwMode="auto">
          <a:xfrm>
            <a:off x="685800" y="2209800"/>
            <a:ext cx="7770813" cy="3797300"/>
          </a:xfrm>
          <a:prstGeom prst="rect">
            <a:avLst/>
          </a:prstGeom>
          <a:noFill/>
          <a:ln w="9525">
            <a:noFill/>
            <a:miter lim="800000"/>
            <a:headEnd/>
            <a:tailEnd/>
          </a:ln>
        </p:spPr>
        <p:txBody>
          <a:bodyPr lIns="102833" tIns="51417" rIns="102833" bIns="51417">
            <a:spAutoFit/>
          </a:bodyPr>
          <a:lstStyle/>
          <a:p>
            <a:pPr defTabSz="122238"/>
            <a:r>
              <a:rPr lang="en-US" altLang="en-US" sz="2000"/>
              <a:t>If you go out of the range of the system and can no longer lock onto a control channel:</a:t>
            </a:r>
          </a:p>
          <a:p>
            <a:pPr defTabSz="122238"/>
            <a:endParaRPr lang="en-US" altLang="en-US" sz="2000"/>
          </a:p>
          <a:p>
            <a:pPr defTabSz="122238"/>
            <a:r>
              <a:rPr lang="en-US" altLang="en-US" sz="2000"/>
              <a:t>You will not have trunked radio communications (simplex channels may be used based upon local policies).</a:t>
            </a:r>
          </a:p>
          <a:p>
            <a:pPr defTabSz="122238"/>
            <a:endParaRPr lang="en-US" altLang="en-US" sz="2000"/>
          </a:p>
          <a:p>
            <a:pPr defTabSz="122238"/>
            <a:r>
              <a:rPr lang="en-US" altLang="en-US" sz="2000"/>
              <a:t>Your radio remains in this out-of-range condition until it locks onto a control channel, or it is turned off.</a:t>
            </a:r>
          </a:p>
          <a:p>
            <a:pPr defTabSz="122238"/>
            <a:endParaRPr lang="en-US" altLang="en-US" sz="2000"/>
          </a:p>
          <a:p>
            <a:pPr defTabSz="122238"/>
            <a:r>
              <a:rPr lang="en-US" altLang="en-US" sz="2000"/>
              <a:t>This condition may be represented by a tone and/or a display on the radio.  Consult with your Radio System Administrator/Coordinator. </a:t>
            </a:r>
          </a:p>
        </p:txBody>
      </p:sp>
      <p:sp>
        <p:nvSpPr>
          <p:cNvPr id="53253" name="Rectangle 5"/>
          <p:cNvSpPr>
            <a:spLocks noGrp="1" noChangeArrowheads="1"/>
          </p:cNvSpPr>
          <p:nvPr>
            <p:ph type="ftr" sz="quarter" idx="10"/>
          </p:nvPr>
        </p:nvSpPr>
        <p:spPr>
          <a:noFill/>
        </p:spPr>
        <p:txBody>
          <a:bodyPr/>
          <a:lstStyle/>
          <a:p>
            <a:r>
              <a:rPr lang="en-US"/>
              <a:t>CCNC, Inc. Training Sub-Committee</a:t>
            </a:r>
          </a:p>
        </p:txBody>
      </p:sp>
      <p:sp>
        <p:nvSpPr>
          <p:cNvPr id="53254"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p:spPr>
        <p:txBody>
          <a:bodyPr/>
          <a:lstStyle/>
          <a:p>
            <a:fld id="{8B5EE8AF-7539-42BB-901E-7E75E612E2EC}" type="slidenum">
              <a:rPr lang="en-US" smtClean="0"/>
              <a:pPr/>
              <a:t>99</a:t>
            </a:fld>
            <a:endParaRPr lang="en-US"/>
          </a:p>
        </p:txBody>
      </p:sp>
      <p:sp>
        <p:nvSpPr>
          <p:cNvPr id="53253" name="Rectangle 1026"/>
          <p:cNvSpPr>
            <a:spLocks noGrp="1" noChangeArrowheads="1"/>
          </p:cNvSpPr>
          <p:nvPr>
            <p:ph type="title"/>
          </p:nvPr>
        </p:nvSpPr>
        <p:spPr>
          <a:xfrm>
            <a:off x="685800" y="2438400"/>
            <a:ext cx="7772400" cy="1143000"/>
          </a:xfrm>
        </p:spPr>
        <p:txBody>
          <a:bodyPr/>
          <a:lstStyle/>
          <a:p>
            <a:pPr eaLnBrk="1" hangingPunct="1">
              <a:defRPr/>
            </a:pPr>
            <a:r>
              <a:rPr lang="en-US">
                <a:latin typeface="+mn-lt"/>
              </a:rPr>
              <a:t>Site Trunking</a:t>
            </a:r>
          </a:p>
        </p:txBody>
      </p:sp>
      <p:sp>
        <p:nvSpPr>
          <p:cNvPr id="6" name="TextBox 5"/>
          <p:cNvSpPr txBox="1">
            <a:spLocks noChangeArrowheads="1"/>
          </p:cNvSpPr>
          <p:nvPr/>
        </p:nvSpPr>
        <p:spPr bwMode="auto">
          <a:xfrm>
            <a:off x="5994400" y="5443538"/>
            <a:ext cx="1379538" cy="368300"/>
          </a:xfrm>
          <a:prstGeom prst="rect">
            <a:avLst/>
          </a:prstGeom>
          <a:noFill/>
          <a:ln w="9525">
            <a:noFill/>
            <a:miter lim="800000"/>
            <a:headEnd/>
            <a:tailEnd/>
          </a:ln>
        </p:spPr>
        <p:txBody>
          <a:bodyPr>
            <a:spAutoFit/>
          </a:bodyPr>
          <a:lstStyle/>
          <a:p>
            <a:pPr algn="ctr"/>
            <a:r>
              <a:rPr lang="en-US"/>
              <a:t>Site Trunk</a:t>
            </a:r>
          </a:p>
        </p:txBody>
      </p:sp>
      <p:sp>
        <p:nvSpPr>
          <p:cNvPr id="54277" name="Rectangle 5"/>
          <p:cNvSpPr>
            <a:spLocks noGrp="1" noChangeArrowheads="1"/>
          </p:cNvSpPr>
          <p:nvPr>
            <p:ph type="ftr" sz="quarter" idx="10"/>
          </p:nvPr>
        </p:nvSpPr>
        <p:spPr>
          <a:noFill/>
        </p:spPr>
        <p:txBody>
          <a:bodyPr/>
          <a:lstStyle/>
          <a:p>
            <a:r>
              <a:rPr lang="en-US"/>
              <a:t>CCNC, Inc. Training Sub-Committee</a:t>
            </a:r>
          </a:p>
        </p:txBody>
      </p:sp>
      <p:sp>
        <p:nvSpPr>
          <p:cNvPr id="54278" name="Rectangle 4"/>
          <p:cNvSpPr>
            <a:spLocks noGrp="1" noChangeArrowheads="1"/>
          </p:cNvSpPr>
          <p:nvPr>
            <p:ph type="dt" sz="quarter" idx="12"/>
          </p:nvPr>
        </p:nvSpPr>
        <p:spPr>
          <a:noFill/>
        </p:spPr>
        <p:txBody>
          <a:bodyPr/>
          <a:lstStyle/>
          <a:p>
            <a:r>
              <a:rPr lang="en-US"/>
              <a:t>December 1, 2008</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with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fill="hold" grpId="1" nodeType="afterEffect">
                                  <p:stCondLst>
                                    <p:cond delay="0"/>
                                  </p:stCondLst>
                                  <p:childTnLst>
                                    <p:anim calcmode="discrete" valueType="str">
                                      <p:cBhvr>
                                        <p:cTn id="9" dur="1000" fill="hold"/>
                                        <p:tgtEl>
                                          <p:spTgt spid="6"/>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35" presetClass="emph" presetSubtype="0" fill="hold" grpId="2" nodeType="afterEffect">
                                  <p:stCondLst>
                                    <p:cond delay="0"/>
                                  </p:stCondLst>
                                  <p:childTnLst>
                                    <p:anim calcmode="discrete" valueType="str">
                                      <p:cBhvr>
                                        <p:cTn id="12" dur="1000" fill="hold"/>
                                        <p:tgtEl>
                                          <p:spTgt spid="6"/>
                                        </p:tgtEl>
                                        <p:attrNameLst>
                                          <p:attrName>style.visibility</p:attrName>
                                        </p:attrNameLst>
                                      </p:cBhvr>
                                      <p:tavLst>
                                        <p:tav tm="0">
                                          <p:val>
                                            <p:strVal val="hidden"/>
                                          </p:val>
                                        </p:tav>
                                        <p:tav tm="50000">
                                          <p:val>
                                            <p:strVal val="visible"/>
                                          </p:val>
                                        </p:tav>
                                      </p:tavLst>
                                    </p:anim>
                                  </p:childTnLst>
                                </p:cTn>
                              </p:par>
                            </p:childTnLst>
                          </p:cTn>
                        </p:par>
                        <p:par>
                          <p:cTn id="13" fill="hold">
                            <p:stCondLst>
                              <p:cond delay="3000"/>
                            </p:stCondLst>
                            <p:childTnLst>
                              <p:par>
                                <p:cTn id="14" presetID="35" presetClass="emph" presetSubtype="0" fill="hold" grpId="3" nodeType="afterEffect">
                                  <p:stCondLst>
                                    <p:cond delay="0"/>
                                  </p:stCondLst>
                                  <p:childTnLst>
                                    <p:anim calcmode="discrete" valueType="str">
                                      <p:cBhvr>
                                        <p:cTn id="15"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6" grpId="3"/>
    </p:bldLst>
  </p:timing>
</p:sld>
</file>

<file path=ppt/theme/theme1.xml><?xml version="1.0" encoding="utf-8"?>
<a:theme xmlns:a="http://schemas.openxmlformats.org/drawingml/2006/main" name="Cloud skipper design 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Cloud skipper design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cene3d>
          <a:camera prst="legacyPerspectiveBottom"/>
          <a:lightRig rig="legacyFlat3" dir="t"/>
        </a:scene3d>
        <a:sp3d extrusionH="887400" prstMaterial="legacyMatte">
          <a:bevelT w="13500" h="13500" prst="angle"/>
          <a:bevelB w="13500" h="13500" prst="angle"/>
          <a:extrusionClr>
            <a:schemeClr val="accent1"/>
          </a:extrusionClr>
        </a:sp3d>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cene3d>
          <a:camera prst="legacyPerspectiveBottom"/>
          <a:lightRig rig="legacyFlat3" dir="t"/>
        </a:scene3d>
        <a:sp3d extrusionH="887400" prstMaterial="legacyMatte">
          <a:bevelT w="13500" h="13500" prst="angle"/>
          <a:bevelB w="13500" h="13500" prst="angle"/>
          <a:extrusionClr>
            <a:schemeClr val="accent1"/>
          </a:extrusionClr>
        </a:sp3d>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Settings\mwolf\Application Data\Microsoft\Templates\Cloud skipper design template.pot</Template>
  <TotalTime>2665</TotalTime>
  <Words>4084</Words>
  <Application>Microsoft Office PowerPoint</Application>
  <PresentationFormat>On-screen Show (4:3)</PresentationFormat>
  <Paragraphs>745</Paragraphs>
  <Slides>102</Slides>
  <Notes>43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08" baseType="lpstr">
      <vt:lpstr>Arial</vt:lpstr>
      <vt:lpstr>Arial Black</vt:lpstr>
      <vt:lpstr>Times New Roman</vt:lpstr>
      <vt:lpstr>Wingdings</vt:lpstr>
      <vt:lpstr>Cloud skipper design template</vt:lpstr>
      <vt:lpstr>Worksheet</vt:lpstr>
      <vt:lpstr>Colorado Statewide Digital Trunked Radio System Training</vt:lpstr>
      <vt:lpstr>PowerPoint Presentation</vt:lpstr>
      <vt:lpstr>PowerPoint Presentation</vt:lpstr>
      <vt:lpstr>Welcome</vt:lpstr>
      <vt:lpstr>Agencies</vt:lpstr>
      <vt:lpstr>The State of Colorado and CCNC, Inc.</vt:lpstr>
      <vt:lpstr>CCNC, Inc. </vt:lpstr>
      <vt:lpstr>Colorado Site Map – September 2008 (www.ccncinc.org)</vt:lpstr>
      <vt:lpstr>Existing Coverage Map</vt:lpstr>
      <vt:lpstr>GRAND COUNTY CHANNEL TEMPLATE</vt:lpstr>
      <vt:lpstr>Mutual Aid</vt:lpstr>
      <vt:lpstr>Mutual Aid Channels (MAC)</vt:lpstr>
      <vt:lpstr>Traveling Between Mutual Aid Regions</vt:lpstr>
      <vt:lpstr>TRAVELING OUTSIDE OF GRAND COUNTY REGARDLESS OF PURPOSE  </vt:lpstr>
      <vt:lpstr>WHY?</vt:lpstr>
      <vt:lpstr>PowerPoint Presentation</vt:lpstr>
      <vt:lpstr>Mutual Aid Channels (MAC)</vt:lpstr>
      <vt:lpstr>Additional Mutual Aid</vt:lpstr>
      <vt:lpstr>Basic Radio System Information ( “Radio 101” )</vt:lpstr>
      <vt:lpstr>“Radio 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BATTERY CHARGING</vt:lpstr>
      <vt:lpstr>Systems</vt:lpstr>
      <vt:lpstr>Radio-to-Radio (Non-Repeated) System</vt:lpstr>
      <vt:lpstr>Conventional Repeater System</vt:lpstr>
      <vt:lpstr>Conventional Operation</vt:lpstr>
      <vt:lpstr>Single Site Trunked System</vt:lpstr>
      <vt:lpstr>Single Site Trunked System </vt:lpstr>
      <vt:lpstr>Basic Trunking Operations</vt:lpstr>
      <vt:lpstr>Bank Teller Line</vt:lpstr>
      <vt:lpstr>DTRS (Multi-Site) System</vt:lpstr>
      <vt:lpstr>Colorado Statewide DTR System</vt:lpstr>
      <vt:lpstr>Scanning Other Talkgroups</vt:lpstr>
      <vt:lpstr>Scanning</vt:lpstr>
      <vt:lpstr>Scanning Basics 1 of 2</vt:lpstr>
      <vt:lpstr>Scanning Basics 2 of 2</vt:lpstr>
      <vt:lpstr>Status Alert Tones</vt:lpstr>
      <vt:lpstr>Status Alert Tones</vt:lpstr>
      <vt:lpstr>Emergency Button</vt:lpstr>
      <vt:lpstr>Emergency Button</vt:lpstr>
      <vt:lpstr>Emergency Button</vt:lpstr>
      <vt:lpstr>Emergency Button</vt:lpstr>
      <vt:lpstr>System Busy</vt:lpstr>
      <vt:lpstr>System Busy</vt:lpstr>
      <vt:lpstr>System Busy</vt:lpstr>
      <vt:lpstr>System Busy</vt:lpstr>
      <vt:lpstr>System Busy</vt:lpstr>
      <vt:lpstr>System Busy</vt:lpstr>
      <vt:lpstr>Out of Range</vt:lpstr>
      <vt:lpstr>Out-of-Range</vt:lpstr>
      <vt:lpstr>Site Trunking</vt:lpstr>
      <vt:lpstr>Site Trunking</vt:lpstr>
      <vt:lpstr>Additional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Trunked Radio System Training</dc:title>
  <dc:creator>Mark R. Wolf</dc:creator>
  <cp:lastModifiedBy>Michelle Alcott</cp:lastModifiedBy>
  <cp:revision>190</cp:revision>
  <cp:lastPrinted>2011-05-03T17:43:51Z</cp:lastPrinted>
  <dcterms:created xsi:type="dcterms:W3CDTF">2005-03-10T17:17:36Z</dcterms:created>
  <dcterms:modified xsi:type="dcterms:W3CDTF">2024-07-01T16:50:25Z</dcterms:modified>
</cp:coreProperties>
</file>